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theme/theme9.xml" ContentType="application/vnd.openxmlformats-officedocument.theme+xml"/>
  <Override PartName="/ppt/slideLayouts/slideLayout23.xml" ContentType="application/vnd.openxmlformats-officedocument.presentationml.slideLayout+xml"/>
  <Override PartName="/ppt/theme/theme10.xml" ContentType="application/vnd.openxmlformats-officedocument.theme+xml"/>
  <Override PartName="/ppt/slideLayouts/slideLayout24.xml" ContentType="application/vnd.openxmlformats-officedocument.presentationml.slideLayout+xml"/>
  <Override PartName="/ppt/theme/theme11.xml" ContentType="application/vnd.openxmlformats-officedocument.theme+xml"/>
  <Override PartName="/ppt/slideLayouts/slideLayout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theme/theme13.xml" ContentType="application/vnd.openxmlformats-officedocument.theme+xml"/>
  <Override PartName="/ppt/slideLayouts/slideLayout27.xml" ContentType="application/vnd.openxmlformats-officedocument.presentationml.slideLayout+xml"/>
  <Override PartName="/ppt/theme/theme14.xml" ContentType="application/vnd.openxmlformats-officedocument.theme+xml"/>
  <Override PartName="/ppt/slideLayouts/slideLayout28.xml" ContentType="application/vnd.openxmlformats-officedocument.presentationml.slideLayout+xml"/>
  <Override PartName="/ppt/theme/theme15.xml" ContentType="application/vnd.openxmlformats-officedocument.theme+xml"/>
  <Override PartName="/ppt/slideLayouts/slideLayout29.xml" ContentType="application/vnd.openxmlformats-officedocument.presentationml.slideLayout+xml"/>
  <Override PartName="/ppt/theme/theme16.xml" ContentType="application/vnd.openxmlformats-officedocument.theme+xml"/>
  <Override PartName="/ppt/slideLayouts/slideLayout30.xml" ContentType="application/vnd.openxmlformats-officedocument.presentationml.slideLayout+xml"/>
  <Override PartName="/ppt/theme/theme17.xml" ContentType="application/vnd.openxmlformats-officedocument.theme+xml"/>
  <Override PartName="/ppt/slideLayouts/slideLayout31.xml" ContentType="application/vnd.openxmlformats-officedocument.presentationml.slideLayout+xml"/>
  <Override PartName="/ppt/theme/theme18.xml" ContentType="application/vnd.openxmlformats-officedocument.theme+xml"/>
  <Override PartName="/ppt/slideLayouts/slideLayout32.xml" ContentType="application/vnd.openxmlformats-officedocument.presentationml.slideLayout+xml"/>
  <Override PartName="/ppt/theme/theme19.xml" ContentType="application/vnd.openxmlformats-officedocument.theme+xml"/>
  <Override PartName="/ppt/slideLayouts/slideLayout33.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 id="2147484085" r:id="rId3"/>
    <p:sldMasterId id="2147483664" r:id="rId4"/>
    <p:sldMasterId id="2147484087" r:id="rId5"/>
    <p:sldMasterId id="2147484089" r:id="rId6"/>
    <p:sldMasterId id="2147484091" r:id="rId7"/>
    <p:sldMasterId id="2147484093" r:id="rId8"/>
    <p:sldMasterId id="2147484094" r:id="rId9"/>
    <p:sldMasterId id="2147484096" r:id="rId10"/>
    <p:sldMasterId id="2147484098" r:id="rId11"/>
    <p:sldMasterId id="2147484100" r:id="rId12"/>
    <p:sldMasterId id="2147484102" r:id="rId13"/>
    <p:sldMasterId id="2147484104" r:id="rId14"/>
    <p:sldMasterId id="2147484106" r:id="rId15"/>
    <p:sldMasterId id="2147484108" r:id="rId16"/>
    <p:sldMasterId id="2147484110" r:id="rId17"/>
    <p:sldMasterId id="2147484112" r:id="rId18"/>
    <p:sldMasterId id="2147484114" r:id="rId19"/>
    <p:sldMasterId id="2147484116" r:id="rId20"/>
  </p:sldMasterIdLst>
  <p:notesMasterIdLst>
    <p:notesMasterId r:id="rId57"/>
  </p:notesMasterIdLst>
  <p:handoutMasterIdLst>
    <p:handoutMasterId r:id="rId58"/>
  </p:handoutMasterIdLst>
  <p:sldIdLst>
    <p:sldId id="954" r:id="rId21"/>
    <p:sldId id="917" r:id="rId22"/>
    <p:sldId id="888" r:id="rId23"/>
    <p:sldId id="889" r:id="rId24"/>
    <p:sldId id="890" r:id="rId25"/>
    <p:sldId id="891" r:id="rId26"/>
    <p:sldId id="962" r:id="rId27"/>
    <p:sldId id="958" r:id="rId28"/>
    <p:sldId id="893" r:id="rId29"/>
    <p:sldId id="963" r:id="rId30"/>
    <p:sldId id="964" r:id="rId31"/>
    <p:sldId id="965" r:id="rId32"/>
    <p:sldId id="959" r:id="rId33"/>
    <p:sldId id="897" r:id="rId34"/>
    <p:sldId id="966" r:id="rId35"/>
    <p:sldId id="967" r:id="rId36"/>
    <p:sldId id="898" r:id="rId37"/>
    <p:sldId id="968" r:id="rId38"/>
    <p:sldId id="900" r:id="rId39"/>
    <p:sldId id="969" r:id="rId40"/>
    <p:sldId id="970" r:id="rId41"/>
    <p:sldId id="901" r:id="rId42"/>
    <p:sldId id="902" r:id="rId43"/>
    <p:sldId id="921" r:id="rId44"/>
    <p:sldId id="960" r:id="rId45"/>
    <p:sldId id="971" r:id="rId46"/>
    <p:sldId id="972" r:id="rId47"/>
    <p:sldId id="973" r:id="rId48"/>
    <p:sldId id="974" r:id="rId49"/>
    <p:sldId id="938" r:id="rId50"/>
    <p:sldId id="975" r:id="rId51"/>
    <p:sldId id="976" r:id="rId52"/>
    <p:sldId id="977" r:id="rId53"/>
    <p:sldId id="979" r:id="rId54"/>
    <p:sldId id="980" r:id="rId55"/>
    <p:sldId id="978" r:id="rId56"/>
  </p:sldIdLst>
  <p:sldSz cx="12192000" cy="6858000"/>
  <p:notesSz cx="6858000" cy="9144000"/>
  <p:embeddedFontLst>
    <p:embeddedFont>
      <p:font typeface="Helvetica" panose="020B0604020202020204" pitchFamily="34" charset="0"/>
      <p:regular r:id="rId59"/>
      <p:bold r:id="rId60"/>
      <p:italic r:id="rId61"/>
      <p:boldItalic r:id="rId62"/>
    </p:embeddedFont>
    <p:embeddedFont>
      <p:font typeface="MS PGothic" panose="020B0600070205080204" pitchFamily="34" charset="-128"/>
      <p:regular r:id="rId63"/>
    </p:embeddedFont>
    <p:embeddedFont>
      <p:font typeface="Verdana" panose="020B0604030504040204" pitchFamily="34" charset="0"/>
      <p:regular r:id="rId64"/>
      <p:bold r:id="rId65"/>
      <p:italic r:id="rId66"/>
      <p:boldItalic r:id="rId67"/>
    </p:embeddedFont>
    <p:embeddedFont>
      <p:font typeface="Webdings" panose="05030102010509060703" pitchFamily="18" charset="2"/>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347" userDrawn="1">
          <p15:clr>
            <a:srgbClr val="A4A3A4"/>
          </p15:clr>
        </p15:guide>
        <p15:guide id="4" orient="horz" pos="459" userDrawn="1">
          <p15:clr>
            <a:srgbClr val="A4A3A4"/>
          </p15:clr>
        </p15:guide>
        <p15:guide id="5" pos="7355" userDrawn="1">
          <p15:clr>
            <a:srgbClr val="A4A3A4"/>
          </p15:clr>
        </p15:guide>
        <p15:guide id="6" orient="horz" pos="618" userDrawn="1">
          <p15:clr>
            <a:srgbClr val="A4A3A4"/>
          </p15:clr>
        </p15:guide>
        <p15:guide id="7" orient="horz" pos="40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83" autoAdjust="0"/>
    <p:restoredTop sz="68655" autoAdjust="0"/>
  </p:normalViewPr>
  <p:slideViewPr>
    <p:cSldViewPr snapToGrid="0" snapToObjects="1">
      <p:cViewPr varScale="1">
        <p:scale>
          <a:sx n="120" d="100"/>
          <a:sy n="120" d="100"/>
        </p:scale>
        <p:origin x="132" y="96"/>
      </p:cViewPr>
      <p:guideLst>
        <p:guide orient="horz" pos="2137"/>
        <p:guide pos="3840"/>
        <p:guide pos="347"/>
        <p:guide orient="horz" pos="459"/>
        <p:guide pos="7355"/>
        <p:guide orient="horz" pos="618"/>
        <p:guide orient="horz" pos="4020"/>
      </p:guideLst>
    </p:cSldViewPr>
  </p:slideViewPr>
  <p:outlineViewPr>
    <p:cViewPr>
      <p:scale>
        <a:sx n="33" d="100"/>
        <a:sy n="33" d="100"/>
      </p:scale>
      <p:origin x="0" y="-74226"/>
    </p:cViewPr>
  </p:outlineViewPr>
  <p:notesTextViewPr>
    <p:cViewPr>
      <p:scale>
        <a:sx n="3" d="2"/>
        <a:sy n="3" d="2"/>
      </p:scale>
      <p:origin x="0" y="0"/>
    </p:cViewPr>
  </p:notesTextViewPr>
  <p:sorterViewPr>
    <p:cViewPr>
      <p:scale>
        <a:sx n="100" d="100"/>
        <a:sy n="100" d="100"/>
      </p:scale>
      <p:origin x="0" y="-62094"/>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Master" Target="slideMasters/slideMaster5.xml"/><Relationship Id="rId61" Type="http://schemas.openxmlformats.org/officeDocument/2006/relationships/font" Target="fonts/font3.fntdata"/><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font" Target="fonts/font6.fntdata"/><Relationship Id="rId69"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font" Target="fonts/font4.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 Type="http://schemas.openxmlformats.org/officeDocument/2006/relationships/slideMaster" Target="slideMasters/slideMaster7.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9/29/2025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a:t>
            </a:r>
            <a:r>
              <a:rPr lang="en-US" noProof="0" dirty="0" err="1"/>
              <a:t>MathType</a:t>
            </a:r>
            <a:r>
              <a:rPr lang="en-US" noProof="0"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66488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36D0630-8F79-B209-74F6-F378B8ABEF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6F62B10-6FCF-424E-9855-6CC3939A81C6}"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2803DDB9-F408-4258-8468-296847FEDE18}"/>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5EBA22F8-7847-7EEE-5190-78E38B5B04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Image from: https://i1.wp.com/www.clipset.net/wp-content/uploads/2009/01/1984-apple-macintosh.jpg?resize=450%2C234</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98124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Five square blocks are connected with each other horizontally where the first and last blocks are not connected. The five blocks are labeled B, F, D, G, and A from left to right. The B block is labeled Current process and the F block is labeled Next process. Part (b): Five square blocks are connected with each other horizontally where the first and last blocks are not connected. The five blocks are labeled F, D, G, A, and B from left to right. The F block is labeled Current process.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09682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C61D3782-E347-A593-AC6C-C62F763478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6C7030-DF6F-4313-9BD1-BA56C446B51C}"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5A002269-AB20-0C9B-6274-EAB1DB27100C}"/>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9B9A5628-C79C-2F90-2182-5C8BBD33C2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EE0D690D-E4D5-3A42-5572-BD6A9D47F0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E00633-D289-4C20-A0D2-4AA24B586D09}"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3C6AEECF-38B6-EFFC-A1FD-2F3D547F070C}"/>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934F1D8F-0FE7-3ECC-5FB8-AF3D3B7EB0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A vertical rectangular block is labeled Queue Headers and has four partitions from top to bottom labeled Priority 4, Priority 3, Priority 2, and Priority 1. There are Runnable processes connected with each partition. Priority 4 has three horizontal blocks connected with Highest Priority. Priority 3 has four horizontal blocks connected. Priority 2 has one horizontal block connected. Priority 1 has no block connected and is labeled with Lowest Priority.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08511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C3C1EFF1-7398-E7C7-1E49-94A6823A01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ACA9AA-ED68-459E-A7F2-7950367F6428}"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6B73E7B8-12B4-AC11-24E4-DB987F8A64E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108BD29A-1816-BEF4-E0F9-EFF406A24B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counterpart to S J F for interactive processes</a:t>
            </a:r>
          </a:p>
          <a:p>
            <a:pPr marL="0" lvl="0" indent="0" algn="l" rtl="0">
              <a:spcBef>
                <a:spcPts val="0"/>
              </a:spcBef>
              <a:spcAft>
                <a:spcPts val="0"/>
              </a:spcAft>
              <a:buNone/>
            </a:pPr>
            <a:r>
              <a:rPr lang="en-US" noProof="0" dirty="0"/>
              <a:t>a=1/2 → add new T to old estimate and shift right</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Long Description:</a:t>
            </a:r>
          </a:p>
          <a:p>
            <a:pPr marL="0" lvl="0" indent="0" algn="l" rtl="0">
              <a:spcBef>
                <a:spcPts val="0"/>
              </a:spcBef>
              <a:spcAft>
                <a:spcPts val="0"/>
              </a:spcAft>
              <a:buNone/>
            </a:pPr>
            <a:r>
              <a:rPr lang="en-US" noProof="0" dirty="0"/>
              <a:t>T subscript k plus 1 equals a times T subscript k plus 1 plus open parenthesis 1 minus a close parenthesis times T subscript 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5790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36D0630-8F79-B209-74F6-F378B8ABEF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6F62B10-6FCF-424E-9855-6CC3939A81C6}"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2803DDB9-F408-4258-8468-296847FEDE18}"/>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5EBA22F8-7847-7EEE-5190-78E38B5B04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F29B072C-3E58-709F-08E0-1D36E1C125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F8E329B-F2F8-463F-AE4C-6B4FE5666149}"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7F818ECB-E1A9-AB1C-A5E6-14B7E95593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AA924A92-4B34-6FBC-09E2-1D99186E11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are four horizontal rectangular blocks connected with each other where the first and last are not connected. The first block is labeled Long C P U burst. The third block is the smallest. Part (b): There are eleven rectangular blocks of different sizes. The Time is denoted by a forward arrow at the bottom. The fourth block with an arrow on top is labeled Short C P U burst. There is a bidirectional arrow between the tenth and eleventh blocks labeled Waiting for I/O points between a third and fourth block of part (a).</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88364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79822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Image 1 from: http://3.bp.blogspot.com/-NGf3lFSPR3Y/UitdAdHIoUI/AAAAAAAABZs/oHsrdYu0Zfo/s1600/braking.jpg</a:t>
            </a:r>
          </a:p>
          <a:p>
            <a:pPr marL="0" lvl="0" indent="0" algn="l" rtl="0">
              <a:spcBef>
                <a:spcPts val="0"/>
              </a:spcBef>
              <a:spcAft>
                <a:spcPts val="0"/>
              </a:spcAft>
              <a:buNone/>
            </a:pPr>
            <a:r>
              <a:rPr lang="en-US" noProof="0" dirty="0"/>
              <a:t>Image 2 from: https://www.universetoday.com/wp-content/uploads/2010/01/149769main_CaLV_launch_full.jpg</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8223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4D3D9A6-4BF6-360C-0632-CAFBF5F530D8}"/>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1A4EE5B8-6351-63EC-9BB5-CAC861ED1C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A4363E9F-51C5-BBCB-03CD-1366AB84F2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C277F1-DF98-40FD-9B30-DE25E19B96CB}"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6199B7F7-86E7-CCF2-8186-D8A9535A4124}"/>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202BEB7-693A-A563-52E0-27F0BA4585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AB60F5C-3C91-A416-230F-084B557498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5517C2-F93C-4A30-9F63-9940E52D4390}"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321BDF28-65F8-3221-015A-EC28644F6B55}"/>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FA146BEE-928F-6C8E-3E41-C26CF9C4E8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7AAF28FA-D536-ADB9-94B7-43B28FAA97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AC7273-CBB2-49C5-82CD-13A99FB26FA8}"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1E3862C5-DF82-3128-A74B-303CA30E91E0}"/>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485456F-A4BB-5B50-A192-89C0BE82C4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0979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C4179DCF-69AE-4153-0280-C805515D99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79D41B-2A30-4CB7-8DCD-4BB2B5C34561}"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95235" name="Rectangle 2">
            <a:extLst>
              <a:ext uri="{FF2B5EF4-FFF2-40B4-BE49-F238E27FC236}">
                <a16:creationId xmlns:a16="http://schemas.microsoft.com/office/drawing/2014/main" id="{F1C7BDA1-B7E1-274B-BE1A-4F673CA72A8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EA905FEB-7992-474C-5D7C-F5A9B1CDDA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FCF3BA-2EC9-DF3B-B4DC-A7C1F1A751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0848EB-449D-4AC5-A184-2CD714CB24CE}"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75831832-78FB-E13F-7FE5-4D42B40805EB}"/>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A6E7C15-8E4D-EE8C-CFD4-489ABF34C6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6CAC4EF9-BF97-A57A-96D0-C230A00058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598851-B8AE-4F0A-9678-50F752007DDA}"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A3628430-532E-AA6D-EDB8-1C4488CC5ECD}"/>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10A61F84-A23D-DD62-374F-A5316B5A9D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arrows are labeled as follows. 1, from running to blocked. 2, from running to ready. 3, from ready to running. 4, from blocked to ready.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6167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8040AEBC-59A5-672D-3F73-3888801A04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32CCC6-F6A8-42C6-ADE6-F52B64E991D8}"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189A6D55-4D3D-871D-1D2D-C50AF01021E0}"/>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1CD9A090-CC6C-1B27-EC64-7E7BC0EF7D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75FF7E2D-A89E-F009-82C5-0671D508BA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3B44BE-FC35-44D9-95C8-E00A112A030F}"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C36BF49A-B3FE-D935-41FB-24A70EBBF040}"/>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F8588438-BCC9-8010-A2E1-E1C087418F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86884-5CBF-5502-587E-24FDA7432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2298E-2A63-727E-D360-71451D86C2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1E5C9A7-4E84-7B3C-A903-BF1DC8C2B83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a:t>
            </a:r>
            <a:r>
              <a:rPr lang="en-US" noProof="0" dirty="0" err="1"/>
              <a:t>MathType</a:t>
            </a:r>
            <a:r>
              <a:rPr lang="en-US" noProof="0"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noProof="0" dirty="0"/>
          </a:p>
        </p:txBody>
      </p:sp>
      <p:sp>
        <p:nvSpPr>
          <p:cNvPr id="4" name="Slide Number Placeholder 3">
            <a:extLst>
              <a:ext uri="{FF2B5EF4-FFF2-40B4-BE49-F238E27FC236}">
                <a16:creationId xmlns:a16="http://schemas.microsoft.com/office/drawing/2014/main" id="{57AE27F5-8E35-A766-FAF2-6BA7C3541F86}"/>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58974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5536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E8A30AD-81FA-B0C0-704E-F6BDC10ABC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47F22B5-4C84-4E39-8D92-571033FB3863}"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DC9A4F6A-CD74-06EE-7CB6-CFCE9E83672A}"/>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CA9BFF2F-0B4D-7875-EC58-EEEB65FBA9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Image from: https://c4.wallpaperflare.com/wallpaper/1001/284/24/server-room-tiles-lights-wallpaper-preview.jpg</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77448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6727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50F9AB5D-B386-9616-5169-CC75D05C30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8C78052-5041-4684-AABC-80581384774F}"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6296A62E-9318-83EC-BDAD-480ABD9BF8A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ECD423E3-36DE-F40D-5863-210B59E68A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79DD398-E2F7-6088-F242-07FE3035E3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0E64E8-3CEB-4CCE-8E34-E2527B2E8EA6}"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8675" name="Rectangle 2">
            <a:extLst>
              <a:ext uri="{FF2B5EF4-FFF2-40B4-BE49-F238E27FC236}">
                <a16:creationId xmlns:a16="http://schemas.microsoft.com/office/drawing/2014/main" id="{524BBA82-8A95-90AF-2614-62D53FF8EA08}"/>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1FB5EAE1-35AC-CE61-8DD1-E225868117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170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170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5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6"/>
            <a:ext cx="10972800"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
        <p:nvSpPr>
          <p:cNvPr id="8" name="Content Placeholder 7">
            <a:extLst>
              <a:ext uri="{FF2B5EF4-FFF2-40B4-BE49-F238E27FC236}">
                <a16:creationId xmlns:a16="http://schemas.microsoft.com/office/drawing/2014/main" id="{EA94EF14-1703-2F3F-6598-B28E12DF9DAE}"/>
              </a:ext>
            </a:extLst>
          </p:cNvPr>
          <p:cNvSpPr>
            <a:spLocks noGrp="1"/>
          </p:cNvSpPr>
          <p:nvPr>
            <p:ph sz="quarter" idx="20"/>
          </p:nvPr>
        </p:nvSpPr>
        <p:spPr>
          <a:xfrm>
            <a:off x="609601" y="5773739"/>
            <a:ext cx="11120967" cy="61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47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54864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54864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54864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54864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54864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54864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A94EF14-1703-2F3F-6598-B28E12DF9DAE}"/>
              </a:ext>
            </a:extLst>
          </p:cNvPr>
          <p:cNvSpPr>
            <a:spLocks noGrp="1"/>
          </p:cNvSpPr>
          <p:nvPr>
            <p:ph sz="quarter" idx="20"/>
          </p:nvPr>
        </p:nvSpPr>
        <p:spPr>
          <a:xfrm>
            <a:off x="609601" y="5773739"/>
            <a:ext cx="5560484" cy="61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3ED87805-6083-062F-C1D3-E1EF70DBE0F5}"/>
              </a:ext>
            </a:extLst>
          </p:cNvPr>
          <p:cNvSpPr>
            <a:spLocks noGrp="1"/>
          </p:cNvSpPr>
          <p:nvPr>
            <p:ph sz="quarter" idx="21"/>
          </p:nvPr>
        </p:nvSpPr>
        <p:spPr>
          <a:xfrm>
            <a:off x="6350000" y="1555750"/>
            <a:ext cx="5367867" cy="56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6E7D8FB0-9818-65B8-1F68-BC3E2266EB16}"/>
              </a:ext>
            </a:extLst>
          </p:cNvPr>
          <p:cNvSpPr>
            <a:spLocks noGrp="1"/>
          </p:cNvSpPr>
          <p:nvPr>
            <p:ph sz="quarter" idx="22"/>
          </p:nvPr>
        </p:nvSpPr>
        <p:spPr>
          <a:xfrm>
            <a:off x="6350000" y="2359025"/>
            <a:ext cx="5367867" cy="71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93AC8189-8F1C-1717-8B9F-8F8055A5A2AF}"/>
              </a:ext>
            </a:extLst>
          </p:cNvPr>
          <p:cNvSpPr>
            <a:spLocks noGrp="1"/>
          </p:cNvSpPr>
          <p:nvPr>
            <p:ph sz="quarter" idx="23"/>
          </p:nvPr>
        </p:nvSpPr>
        <p:spPr>
          <a:xfrm>
            <a:off x="6350000" y="3313113"/>
            <a:ext cx="5232400" cy="71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EBEC6865-92A6-B4F1-68BC-B0FE4BC914CC}"/>
              </a:ext>
            </a:extLst>
          </p:cNvPr>
          <p:cNvSpPr>
            <a:spLocks noGrp="1"/>
          </p:cNvSpPr>
          <p:nvPr>
            <p:ph sz="quarter" idx="24"/>
          </p:nvPr>
        </p:nvSpPr>
        <p:spPr>
          <a:xfrm>
            <a:off x="6350000" y="4267201"/>
            <a:ext cx="52324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7EEA58C5-455D-9015-8F1D-CEA08C0DA5E1}"/>
              </a:ext>
            </a:extLst>
          </p:cNvPr>
          <p:cNvSpPr>
            <a:spLocks noGrp="1"/>
          </p:cNvSpPr>
          <p:nvPr>
            <p:ph sz="quarter" idx="25"/>
          </p:nvPr>
        </p:nvSpPr>
        <p:spPr>
          <a:xfrm>
            <a:off x="6350000" y="5302251"/>
            <a:ext cx="52324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1796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0.xml"/><Relationship Id="rId1" Type="http://schemas.openxmlformats.org/officeDocument/2006/relationships/slideLayout" Target="../slideLayouts/slideLayout23.xml"/><Relationship Id="rId4" Type="http://schemas.openxmlformats.org/officeDocument/2006/relationships/image" Target="../media/image3.jpe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1.xml"/><Relationship Id="rId1" Type="http://schemas.openxmlformats.org/officeDocument/2006/relationships/slideLayout" Target="../slideLayouts/slideLayout24.xml"/><Relationship Id="rId4" Type="http://schemas.openxmlformats.org/officeDocument/2006/relationships/image" Target="../media/image3.jpe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2.xml"/><Relationship Id="rId1" Type="http://schemas.openxmlformats.org/officeDocument/2006/relationships/slideLayout" Target="../slideLayouts/slideLayout25.xml"/><Relationship Id="rId4" Type="http://schemas.openxmlformats.org/officeDocument/2006/relationships/image" Target="../media/image3.jpe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3.xml"/><Relationship Id="rId1" Type="http://schemas.openxmlformats.org/officeDocument/2006/relationships/slideLayout" Target="../slideLayouts/slideLayout26.xml"/><Relationship Id="rId4" Type="http://schemas.openxmlformats.org/officeDocument/2006/relationships/image" Target="../media/image3.jpe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4.xml"/><Relationship Id="rId1" Type="http://schemas.openxmlformats.org/officeDocument/2006/relationships/slideLayout" Target="../slideLayouts/slideLayout27.xml"/><Relationship Id="rId4" Type="http://schemas.openxmlformats.org/officeDocument/2006/relationships/image" Target="../media/image3.jpe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5.xml"/><Relationship Id="rId1" Type="http://schemas.openxmlformats.org/officeDocument/2006/relationships/slideLayout" Target="../slideLayouts/slideLayout28.xml"/><Relationship Id="rId4" Type="http://schemas.openxmlformats.org/officeDocument/2006/relationships/image" Target="../media/image3.jpe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6.xml"/><Relationship Id="rId1" Type="http://schemas.openxmlformats.org/officeDocument/2006/relationships/slideLayout" Target="../slideLayouts/slideLayout29.xml"/><Relationship Id="rId4" Type="http://schemas.openxmlformats.org/officeDocument/2006/relationships/image" Target="../media/image3.jpe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7.xml"/><Relationship Id="rId1" Type="http://schemas.openxmlformats.org/officeDocument/2006/relationships/slideLayout" Target="../slideLayouts/slideLayout30.xml"/><Relationship Id="rId4" Type="http://schemas.openxmlformats.org/officeDocument/2006/relationships/image" Target="../media/image3.jpe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8.xml"/><Relationship Id="rId1" Type="http://schemas.openxmlformats.org/officeDocument/2006/relationships/slideLayout" Target="../slideLayouts/slideLayout31.xml"/><Relationship Id="rId4" Type="http://schemas.openxmlformats.org/officeDocument/2006/relationships/image" Target="../media/image3.jpe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9.xml"/><Relationship Id="rId1" Type="http://schemas.openxmlformats.org/officeDocument/2006/relationships/slideLayout" Target="../slideLayouts/slideLayout32.xml"/><Relationship Id="rId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0.xml"/><Relationship Id="rId1" Type="http://schemas.openxmlformats.org/officeDocument/2006/relationships/slideLayout" Target="../slideLayouts/slideLayout33.xml"/><Relationship Id="rId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16.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17.xml"/><Relationship Id="rId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18.xml"/><Relationship Id="rId4" Type="http://schemas.openxmlformats.org/officeDocument/2006/relationships/image" Target="../media/image3.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19.xml"/><Relationship Id="rId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xml"/><Relationship Id="rId1" Type="http://schemas.openxmlformats.org/officeDocument/2006/relationships/slideLayout" Target="../slideLayouts/slideLayout20.xml"/><Relationship Id="rId4"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8.xml"/><Relationship Id="rId1" Type="http://schemas.openxmlformats.org/officeDocument/2006/relationships/slideLayout" Target="../slideLayouts/slideLayout21.xml"/><Relationship Id="rId4"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9.xml"/><Relationship Id="rId1" Type="http://schemas.openxmlformats.org/officeDocument/2006/relationships/slideLayout" Target="../slideLayouts/slideLayout22.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1"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3"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5"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1"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3"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5"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2" name="Content Placeholder 7">
            <a:extLst>
              <a:ext uri="{FF2B5EF4-FFF2-40B4-BE49-F238E27FC236}">
                <a16:creationId xmlns:a16="http://schemas.microsoft.com/office/drawing/2014/main" id="{C5003545-76E5-B1F9-AC9C-6E06751672BB}"/>
              </a:ext>
            </a:extLst>
          </p:cNvPr>
          <p:cNvSpPr txBox="1">
            <a:spLocks/>
          </p:cNvSpPr>
          <p:nvPr userDrawn="1"/>
        </p:nvSpPr>
        <p:spPr>
          <a:xfrm>
            <a:off x="5091222" y="6467655"/>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cs typeface="Verdana" panose="020B0604030504040204" pitchFamily="34" charset="0"/>
              </a:rPr>
              <a:t>Copyright © 2023, 2014, 2008 Pearson Education, Inc. All Rights Reserved</a:t>
            </a:r>
          </a:p>
        </p:txBody>
      </p:sp>
      <p:pic>
        <p:nvPicPr>
          <p:cNvPr id="3" name="Picture 2">
            <a:extLst>
              <a:ext uri="{FF2B5EF4-FFF2-40B4-BE49-F238E27FC236}">
                <a16:creationId xmlns:a16="http://schemas.microsoft.com/office/drawing/2014/main" id="{1E3E558B-3EF0-EC50-6971-7A026759E3AF}"/>
              </a:ext>
            </a:extLst>
          </p:cNvPr>
          <p:cNvPicPr>
            <a:picLocks noChangeAspect="1"/>
          </p:cNvPicPr>
          <p:nvPr userDrawn="1"/>
        </p:nvPicPr>
        <p:blipFill>
          <a:blip r:embed="rId16"/>
          <a:stretch>
            <a:fillRect/>
          </a:stretch>
        </p:blipFill>
        <p:spPr>
          <a:xfrm>
            <a:off x="564371" y="6403680"/>
            <a:ext cx="986560" cy="310866"/>
          </a:xfrm>
          <a:prstGeom prst="rect">
            <a:avLst/>
          </a:prstGeom>
        </p:spPr>
      </p:pic>
    </p:spTree>
  </p:cSld>
  <p:clrMap bg1="lt1" tx1="dk1" bg2="dk2" tx2="lt2" accent1="accent1" accent2="accent2" accent3="accent3" accent4="accent4" accent5="accent5" accent6="accent6" hlink="hlink" folHlink="folHlink"/>
  <p:sldLayoutIdLst>
    <p:sldLayoutId id="2147484084" r:id="rId1"/>
    <p:sldLayoutId id="2147483683" r:id="rId2"/>
    <p:sldLayoutId id="2147483650" r:id="rId3"/>
    <p:sldLayoutId id="2147483682" r:id="rId4"/>
    <p:sldLayoutId id="2147483684" r:id="rId5"/>
    <p:sldLayoutId id="2147483680" r:id="rId6"/>
    <p:sldLayoutId id="2147483676" r:id="rId7"/>
    <p:sldLayoutId id="2147483677" r:id="rId8"/>
    <p:sldLayoutId id="2147483678" r:id="rId9"/>
    <p:sldLayoutId id="2147483679" r:id="rId10"/>
    <p:sldLayoutId id="2147483671" r:id="rId11"/>
    <p:sldLayoutId id="2147483673" r:id="rId12"/>
    <p:sldLayoutId id="2147483670" r:id="rId13"/>
    <p:sldLayoutId id="214748366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3"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7"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FC40020-3E15-6A18-E6A5-96692D4D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CFE5691-77C1-3067-C800-8393470989D0}"/>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BD37E00-1AA7-A423-9AA1-105496D78E80}"/>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ED0701B-C635-4B25-8935-FB3F633A3B1E}"/>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4C6B78BF-A027-D22F-B14D-FEF845931899}"/>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F314280-F698-428B-B6F9-3BBBF4F3015E}"/>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C013910-F4E2-4E3E-9F59-3C5F255D11D1}"/>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AF79751C-6D09-4267-8CAF-678BDBEBDF00}"/>
              </a:ext>
            </a:extLst>
          </p:cNvPr>
          <p:cNvSpPr txBox="1">
            <a:spLocks noChangeArrowheads="1"/>
          </p:cNvSpPr>
          <p:nvPr/>
        </p:nvSpPr>
        <p:spPr bwMode="auto">
          <a:xfrm>
            <a:off x="5674785" y="6613526"/>
            <a:ext cx="596900" cy="246063"/>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5.</a:t>
            </a:r>
            <a:fld id="{FE6962AD-DD6E-48AD-AA75-E7811F5B4896}"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C21F4F11-D2E1-488D-BF3D-AFFEB142C168}"/>
              </a:ext>
            </a:extLst>
          </p:cNvPr>
          <p:cNvSpPr txBox="1">
            <a:spLocks noChangeArrowheads="1"/>
          </p:cNvSpPr>
          <p:nvPr/>
        </p:nvSpPr>
        <p:spPr bwMode="auto">
          <a:xfrm>
            <a:off x="8652933" y="6588126"/>
            <a:ext cx="3617384" cy="244475"/>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1B59FCDA-6DF2-429B-A9B9-0741056721AA}"/>
              </a:ext>
            </a:extLst>
          </p:cNvPr>
          <p:cNvSpPr txBox="1">
            <a:spLocks noChangeArrowheads="1"/>
          </p:cNvSpPr>
          <p:nvPr/>
        </p:nvSpPr>
        <p:spPr bwMode="auto">
          <a:xfrm>
            <a:off x="247651" y="6621463"/>
            <a:ext cx="3640667" cy="246062"/>
          </a:xfrm>
          <a:prstGeom prst="rect">
            <a:avLst/>
          </a:prstGeom>
          <a:noFill/>
          <a:ln>
            <a:noFill/>
          </a:ln>
        </p:spPr>
        <p:txBody>
          <a:bodyPr wrap="squar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B0DC3242-6114-BE63-0205-92CF1460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5"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7.wmf"/><Relationship Id="rId5" Type="http://schemas.openxmlformats.org/officeDocument/2006/relationships/oleObject" Target="../embeddings/oleObject2.bin"/><Relationship Id="rId4" Type="http://schemas.openxmlformats.org/officeDocument/2006/relationships/image" Target="../media/image16.wm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20.wmf"/><Relationship Id="rId5" Type="http://schemas.openxmlformats.org/officeDocument/2006/relationships/oleObject" Target="../embeddings/oleObject5.bin"/><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6.wmf"/></Relationships>
</file>

<file path=ppt/slides/_rels/slide2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6.bin"/><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61075" y="223998"/>
            <a:ext cx="11114987"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61075" y="1010980"/>
            <a:ext cx="11114987" cy="344128"/>
          </a:xfrm>
        </p:spPr>
        <p:txBody>
          <a:bodyPr wrap="square" lIns="0" tIns="18000" rIns="0" bIns="18000" anchor="ctr" anchorCtr="0">
            <a:spAutoFit/>
          </a:bodyPr>
          <a:lstStyle/>
          <a:p>
            <a:r>
              <a:rPr lang="en-US" noProof="0" dirty="0"/>
              <a:t>Fifth Edition</a:t>
            </a:r>
          </a:p>
        </p:txBody>
      </p:sp>
      <p:pic>
        <p:nvPicPr>
          <p:cNvPr id="10" name="Picture 9" descr="Front Cover: Modern Operating Systems Fifth edition by Tanenbaum and Bos">
            <a:extLst>
              <a:ext uri="{FF2B5EF4-FFF2-40B4-BE49-F238E27FC236}">
                <a16:creationId xmlns:a16="http://schemas.microsoft.com/office/drawing/2014/main" id="{F8166969-BD48-7360-2634-A679935938C4}"/>
              </a:ext>
            </a:extLst>
          </p:cNvPr>
          <p:cNvPicPr>
            <a:picLocks noChangeAspect="1"/>
          </p:cNvPicPr>
          <p:nvPr/>
        </p:nvPicPr>
        <p:blipFill>
          <a:blip r:embed="rId3"/>
          <a:stretch>
            <a:fillRect/>
          </a:stretch>
        </p:blipFill>
        <p:spPr>
          <a:xfrm>
            <a:off x="587541" y="1583102"/>
            <a:ext cx="3606577" cy="4664505"/>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12789" y="2704436"/>
            <a:ext cx="1725283" cy="498016"/>
          </a:xfrm>
        </p:spPr>
        <p:txBody>
          <a:bodyPr wrap="square" lIns="0" tIns="18000" rIns="0" bIns="18000" anchor="ctr" anchorCtr="0">
            <a:spAutoFit/>
          </a:bodyPr>
          <a:lstStyle/>
          <a:p>
            <a:pPr indent="-101600"/>
            <a:r>
              <a:rPr lang="en-US" noProof="0" dirty="0"/>
              <a:t>Chapter 2</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12789" y="3424285"/>
            <a:ext cx="3036499" cy="374906"/>
          </a:xfrm>
        </p:spPr>
        <p:txBody>
          <a:bodyPr wrap="square" lIns="0" tIns="18000" rIns="0" bIns="18000" anchor="ctr" anchorCtr="0">
            <a:spAutoFit/>
          </a:bodyPr>
          <a:lstStyle/>
          <a:p>
            <a:pPr indent="-101600"/>
            <a:r>
              <a:rPr lang="en-US" noProof="0" dirty="0"/>
              <a:t>Scheduling</a:t>
            </a:r>
          </a:p>
        </p:txBody>
      </p:sp>
      <p:pic>
        <p:nvPicPr>
          <p:cNvPr id="32" name="Picture 31" descr="Pearson Logo">
            <a:extLst>
              <a:ext uri="{FF2B5EF4-FFF2-40B4-BE49-F238E27FC236}">
                <a16:creationId xmlns:a16="http://schemas.microsoft.com/office/drawing/2014/main" id="{BD06D334-E8C7-AD53-8A77-66D6226E58B6}"/>
              </a:ext>
            </a:extLst>
          </p:cNvPr>
          <p:cNvPicPr>
            <a:picLocks noChangeAspect="1"/>
          </p:cNvPicPr>
          <p:nvPr/>
        </p:nvPicPr>
        <p:blipFill>
          <a:blip r:embed="rId4"/>
          <a:stretch>
            <a:fillRect/>
          </a:stretch>
        </p:blipFill>
        <p:spPr>
          <a:xfrm>
            <a:off x="564371" y="6403680"/>
            <a:ext cx="986560" cy="310866"/>
          </a:xfrm>
          <a:prstGeom prst="rect">
            <a:avLst/>
          </a:prstGeo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091222" y="6467655"/>
            <a:ext cx="6589712" cy="221018"/>
          </a:xfrm>
        </p:spPr>
        <p:txBody>
          <a:bodyPr lIns="0" tIns="18000" rIns="0" bIns="18000" anchor="ctr" anchorCtr="0">
            <a:spAutoFit/>
          </a:bodyPr>
          <a:lstStyle/>
          <a:p>
            <a:r>
              <a:rPr lang="en-US" altLang="en-US" noProof="0"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202726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4F19143-9AE0-88C3-8062-3F261CEE03E6}"/>
              </a:ext>
            </a:extLst>
          </p:cNvPr>
          <p:cNvSpPr>
            <a:spLocks noGrp="1" noChangeArrowheads="1"/>
          </p:cNvSpPr>
          <p:nvPr>
            <p:ph type="title"/>
          </p:nvPr>
        </p:nvSpPr>
        <p:spPr>
          <a:xfrm>
            <a:off x="2674939" y="268288"/>
            <a:ext cx="7997825" cy="457200"/>
          </a:xfrm>
        </p:spPr>
        <p:txBody>
          <a:bodyPr/>
          <a:lstStyle/>
          <a:p>
            <a:pPr eaLnBrk="1" hangingPunct="1"/>
            <a:r>
              <a:rPr lang="en-US" altLang="en-US" sz="2400"/>
              <a:t>First- Come, First-Served (FCFS) Scheduling</a:t>
            </a:r>
          </a:p>
        </p:txBody>
      </p:sp>
      <p:sp>
        <p:nvSpPr>
          <p:cNvPr id="23555" name="Rectangle 3">
            <a:extLst>
              <a:ext uri="{FF2B5EF4-FFF2-40B4-BE49-F238E27FC236}">
                <a16:creationId xmlns:a16="http://schemas.microsoft.com/office/drawing/2014/main" id="{E516C37D-6EFF-15D8-CA26-73992EED27CE}"/>
              </a:ext>
            </a:extLst>
          </p:cNvPr>
          <p:cNvSpPr>
            <a:spLocks noGrp="1" noChangeArrowheads="1"/>
          </p:cNvSpPr>
          <p:nvPr>
            <p:ph type="body" idx="1"/>
          </p:nvPr>
        </p:nvSpPr>
        <p:spPr>
          <a:xfrm>
            <a:off x="2357439" y="1250950"/>
            <a:ext cx="7566025" cy="4114800"/>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24</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3</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3</a:t>
            </a:r>
            <a:r>
              <a:rPr lang="en-US" altLang="en-US" i="1" baseline="-25000" dirty="0"/>
              <a:t> </a:t>
            </a:r>
          </a:p>
          <a:p>
            <a:pPr marL="0" indent="0">
              <a:lnSpc>
                <a:spcPct val="90000"/>
              </a:lnSpc>
              <a:buNone/>
              <a:tabLst>
                <a:tab pos="3028950" algn="ctr"/>
                <a:tab pos="4633913" algn="ctr"/>
              </a:tabLst>
            </a:pPr>
            <a:r>
              <a:rPr lang="en-US" altLang="en-US" dirty="0"/>
              <a:t>Suppose that the processes arrive in the order: </a:t>
            </a:r>
            <a:r>
              <a:rPr lang="en-US" altLang="en-US" i="1" dirty="0"/>
              <a:t>P</a:t>
            </a:r>
            <a:r>
              <a:rPr lang="en-US" altLang="en-US" i="1" baseline="-25000" dirty="0"/>
              <a:t>1</a:t>
            </a:r>
            <a:r>
              <a:rPr lang="en-US" altLang="en-US" dirty="0"/>
              <a:t> , </a:t>
            </a:r>
            <a:r>
              <a:rPr lang="en-US" altLang="en-US" i="1" dirty="0"/>
              <a:t>P</a:t>
            </a:r>
            <a:r>
              <a:rPr lang="en-US" altLang="en-US" i="1" baseline="-25000" dirty="0"/>
              <a:t>2</a:t>
            </a:r>
            <a:r>
              <a:rPr lang="en-US" altLang="en-US" dirty="0"/>
              <a:t> , </a:t>
            </a:r>
            <a:r>
              <a:rPr lang="en-US" altLang="en-US" i="1" dirty="0"/>
              <a:t>P</a:t>
            </a:r>
            <a:r>
              <a:rPr lang="en-US" altLang="en-US" i="1" baseline="-25000" dirty="0"/>
              <a:t>3  </a:t>
            </a:r>
            <a:br>
              <a:rPr lang="en-US" altLang="en-US" i="1" baseline="-25000" dirty="0"/>
            </a:br>
            <a:r>
              <a:rPr lang="en-US" altLang="en-US" dirty="0"/>
              <a:t>The Gantt Chart for the schedule is:</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buFont typeface="Monotype Sorts" pitchFamily="-84" charset="2"/>
              <a:buNone/>
              <a:tabLst>
                <a:tab pos="3028950" algn="ctr"/>
                <a:tab pos="4633913" algn="ctr"/>
              </a:tabLst>
            </a:pPr>
            <a:endParaRPr lang="en-US" altLang="en-US" sz="1600" dirty="0"/>
          </a:p>
          <a:p>
            <a:pPr marL="0" indent="0">
              <a:lnSpc>
                <a:spcPct val="90000"/>
              </a:lnSpc>
              <a:buNone/>
              <a:tabLst>
                <a:tab pos="3028950" algn="ctr"/>
                <a:tab pos="4633913" algn="ctr"/>
              </a:tabLst>
            </a:pPr>
            <a:r>
              <a:rPr lang="en-US" altLang="en-US" dirty="0"/>
              <a:t>Waiting time for </a:t>
            </a:r>
            <a:r>
              <a:rPr lang="en-US" altLang="en-US" i="1" dirty="0"/>
              <a:t>P</a:t>
            </a:r>
            <a:r>
              <a:rPr lang="en-US" altLang="en-US" i="1" baseline="-25000" dirty="0"/>
              <a:t>1</a:t>
            </a:r>
            <a:r>
              <a:rPr lang="en-US" altLang="en-US" dirty="0"/>
              <a:t>  = 0; </a:t>
            </a:r>
            <a:r>
              <a:rPr lang="en-US" altLang="en-US" i="1" dirty="0"/>
              <a:t>P</a:t>
            </a:r>
            <a:r>
              <a:rPr lang="en-US" altLang="en-US" i="1" baseline="-25000" dirty="0"/>
              <a:t>2</a:t>
            </a:r>
            <a:r>
              <a:rPr lang="en-US" altLang="en-US" dirty="0"/>
              <a:t>  = 24; </a:t>
            </a:r>
            <a:r>
              <a:rPr lang="en-US" altLang="en-US" i="1" dirty="0"/>
              <a:t>P</a:t>
            </a:r>
            <a:r>
              <a:rPr lang="en-US" altLang="en-US" i="1" baseline="-25000" dirty="0"/>
              <a:t>3 </a:t>
            </a:r>
            <a:r>
              <a:rPr lang="en-US" altLang="en-US" dirty="0"/>
              <a:t>= 27</a:t>
            </a:r>
          </a:p>
          <a:p>
            <a:pPr marL="0" indent="0">
              <a:lnSpc>
                <a:spcPct val="90000"/>
              </a:lnSpc>
              <a:buNone/>
              <a:tabLst>
                <a:tab pos="3028950" algn="ctr"/>
                <a:tab pos="4633913" algn="ctr"/>
              </a:tabLst>
            </a:pPr>
            <a:r>
              <a:rPr lang="en-US" altLang="en-US" dirty="0"/>
              <a:t>Average waiting time:  (0 + 24 + 27)/3 = 17</a:t>
            </a:r>
          </a:p>
        </p:txBody>
      </p:sp>
      <p:pic>
        <p:nvPicPr>
          <p:cNvPr id="23556" name="Picture 1">
            <a:extLst>
              <a:ext uri="{FF2B5EF4-FFF2-40B4-BE49-F238E27FC236}">
                <a16:creationId xmlns:a16="http://schemas.microsoft.com/office/drawing/2014/main" id="{E50AB68C-D7CF-0DE9-267D-D92FEB5B3F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5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14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B1CBBE3-E86F-F243-0A64-54601C4F1A89}"/>
              </a:ext>
            </a:extLst>
          </p:cNvPr>
          <p:cNvSpPr>
            <a:spLocks noGrp="1" noChangeArrowheads="1"/>
          </p:cNvSpPr>
          <p:nvPr>
            <p:ph type="title"/>
          </p:nvPr>
        </p:nvSpPr>
        <p:spPr>
          <a:xfrm>
            <a:off x="2582864" y="188913"/>
            <a:ext cx="7704137" cy="576262"/>
          </a:xfrm>
        </p:spPr>
        <p:txBody>
          <a:bodyPr/>
          <a:lstStyle/>
          <a:p>
            <a:pPr eaLnBrk="1" hangingPunct="1"/>
            <a:r>
              <a:rPr lang="en-US" altLang="en-US"/>
              <a:t>Shortest-Job-First (SJF) Scheduling</a:t>
            </a:r>
          </a:p>
        </p:txBody>
      </p:sp>
      <p:sp>
        <p:nvSpPr>
          <p:cNvPr id="27651" name="Rectangle 3">
            <a:extLst>
              <a:ext uri="{FF2B5EF4-FFF2-40B4-BE49-F238E27FC236}">
                <a16:creationId xmlns:a16="http://schemas.microsoft.com/office/drawing/2014/main" id="{4392053A-0320-B89F-80FA-52CA8EA34C01}"/>
              </a:ext>
            </a:extLst>
          </p:cNvPr>
          <p:cNvSpPr>
            <a:spLocks noGrp="1" noChangeArrowheads="1"/>
          </p:cNvSpPr>
          <p:nvPr>
            <p:ph type="body" idx="1"/>
          </p:nvPr>
        </p:nvSpPr>
        <p:spPr>
          <a:xfrm>
            <a:off x="1584960" y="1233489"/>
            <a:ext cx="9591040" cy="4659311"/>
          </a:xfrm>
        </p:spPr>
        <p:txBody>
          <a:bodyPr/>
          <a:lstStyle/>
          <a:p>
            <a:r>
              <a:rPr lang="en-US" altLang="en-US" sz="2400" dirty="0"/>
              <a:t>Associate with each process the length of its next CPU burst</a:t>
            </a:r>
          </a:p>
          <a:p>
            <a:pPr lvl="1"/>
            <a:r>
              <a:rPr lang="en-US" altLang="en-US" sz="2000" dirty="0"/>
              <a:t>Use these lengths to schedule the process with the shortest time</a:t>
            </a:r>
          </a:p>
          <a:p>
            <a:r>
              <a:rPr lang="en-US" altLang="en-US" sz="2400" dirty="0"/>
              <a:t>SJF is optimal – gives minimum average waiting time for a given set of processes</a:t>
            </a:r>
          </a:p>
          <a:p>
            <a:pPr lvl="1"/>
            <a:r>
              <a:rPr lang="en-US" altLang="en-US" sz="2000" dirty="0"/>
              <a:t>The difficulty is knowing the length of the next CPU request</a:t>
            </a:r>
          </a:p>
          <a:p>
            <a:pPr lvl="1"/>
            <a:r>
              <a:rPr lang="en-US" altLang="en-US" sz="2000" dirty="0"/>
              <a:t>Could ask the user</a:t>
            </a:r>
          </a:p>
        </p:txBody>
      </p:sp>
    </p:spTree>
    <p:extLst>
      <p:ext uri="{BB962C8B-B14F-4D97-AF65-F5344CB8AC3E}">
        <p14:creationId xmlns:p14="http://schemas.microsoft.com/office/powerpoint/2010/main" val="1886211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2EF08D1-5A88-31C6-70C5-08E2DAAA5658}"/>
              </a:ext>
            </a:extLst>
          </p:cNvPr>
          <p:cNvSpPr>
            <a:spLocks noGrp="1" noChangeArrowheads="1"/>
          </p:cNvSpPr>
          <p:nvPr>
            <p:ph type="title"/>
          </p:nvPr>
        </p:nvSpPr>
        <p:spPr>
          <a:xfrm>
            <a:off x="1981200" y="201613"/>
            <a:ext cx="8229600" cy="576262"/>
          </a:xfrm>
        </p:spPr>
        <p:txBody>
          <a:bodyPr/>
          <a:lstStyle/>
          <a:p>
            <a:pPr eaLnBrk="1" hangingPunct="1"/>
            <a:r>
              <a:rPr lang="en-US" altLang="en-US"/>
              <a:t>Example of SJF</a:t>
            </a:r>
          </a:p>
        </p:txBody>
      </p:sp>
      <p:sp>
        <p:nvSpPr>
          <p:cNvPr id="29699" name="Rectangle 36">
            <a:extLst>
              <a:ext uri="{FF2B5EF4-FFF2-40B4-BE49-F238E27FC236}">
                <a16:creationId xmlns:a16="http://schemas.microsoft.com/office/drawing/2014/main" id="{B8EB7CE2-587C-2E08-9E9F-B8DC2C3C8DEF}"/>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marL="0" indent="0">
              <a:buNone/>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Wingdings" panose="05000000000000000000" pitchFamily="2" charset="2"/>
              <a:buChar char="§"/>
              <a:tabLst>
                <a:tab pos="1600200" algn="ctr"/>
                <a:tab pos="3251200" algn="ctr"/>
                <a:tab pos="5140325" algn="ctr"/>
              </a:tabLst>
            </a:pPr>
            <a:endParaRPr lang="en-US" altLang="en-US" dirty="0"/>
          </a:p>
          <a:p>
            <a:pPr marL="0" indent="0">
              <a:buNone/>
              <a:tabLst>
                <a:tab pos="1600200" algn="ctr"/>
                <a:tab pos="3251200" algn="ctr"/>
                <a:tab pos="5140325" algn="ctr"/>
              </a:tabLst>
            </a:pPr>
            <a:r>
              <a:rPr lang="en-US" altLang="en-US" dirty="0"/>
              <a:t>Average waiting time = (3 + 16 + 9 + 0) / 4 = 7</a:t>
            </a:r>
            <a:endParaRPr lang="en-US" altLang="en-US" i="1" baseline="-25000" dirty="0"/>
          </a:p>
        </p:txBody>
      </p:sp>
      <p:pic>
        <p:nvPicPr>
          <p:cNvPr id="29700" name="Picture 1">
            <a:extLst>
              <a:ext uri="{FF2B5EF4-FFF2-40B4-BE49-F238E27FC236}">
                <a16:creationId xmlns:a16="http://schemas.microsoft.com/office/drawing/2014/main" id="{A73621B6-CD9C-61C8-458F-FA3C9D688A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1464"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072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F39C-B348-7822-159C-66FBCC4EE823}"/>
              </a:ext>
            </a:extLst>
          </p:cNvPr>
          <p:cNvSpPr>
            <a:spLocks noGrp="1"/>
          </p:cNvSpPr>
          <p:nvPr>
            <p:ph type="title"/>
          </p:nvPr>
        </p:nvSpPr>
        <p:spPr>
          <a:xfrm>
            <a:off x="558230" y="289018"/>
            <a:ext cx="10972800" cy="559572"/>
          </a:xfrm>
        </p:spPr>
        <p:txBody>
          <a:bodyPr lIns="0" tIns="18000" rIns="0" bIns="18000" anchor="ctr" anchorCtr="0">
            <a:spAutoFit/>
          </a:bodyPr>
          <a:lstStyle/>
          <a:p>
            <a:r>
              <a:rPr lang="en-US" sz="3400" dirty="0"/>
              <a:t>Interactive Systems</a:t>
            </a:r>
          </a:p>
        </p:txBody>
      </p:sp>
      <p:sp>
        <p:nvSpPr>
          <p:cNvPr id="3" name="Content Placeholder 2">
            <a:extLst>
              <a:ext uri="{FF2B5EF4-FFF2-40B4-BE49-F238E27FC236}">
                <a16:creationId xmlns:a16="http://schemas.microsoft.com/office/drawing/2014/main" id="{B21E4AED-6DB1-5BAD-D730-3A3263216975}"/>
              </a:ext>
            </a:extLst>
          </p:cNvPr>
          <p:cNvSpPr>
            <a:spLocks noGrp="1"/>
          </p:cNvSpPr>
          <p:nvPr>
            <p:ph sz="quarter" idx="13"/>
          </p:nvPr>
        </p:nvSpPr>
        <p:spPr>
          <a:xfrm>
            <a:off x="558230" y="985762"/>
            <a:ext cx="10972800" cy="1004616"/>
          </a:xfrm>
        </p:spPr>
        <p:txBody>
          <a:bodyPr lIns="0" tIns="18000" rIns="0" bIns="18000" anchor="ctr" anchorCtr="0">
            <a:spAutoFit/>
          </a:bodyPr>
          <a:lstStyle/>
          <a:p>
            <a:pPr marL="342900" indent="-342900">
              <a:spcBef>
                <a:spcPts val="600"/>
              </a:spcBef>
            </a:pPr>
            <a:r>
              <a:rPr lang="en-US" sz="2800" b="1" dirty="0"/>
              <a:t>Response time:</a:t>
            </a:r>
            <a:r>
              <a:rPr lang="en-US" sz="2800" dirty="0"/>
              <a:t> respond to requests quickly</a:t>
            </a:r>
          </a:p>
          <a:p>
            <a:pPr marL="342900" indent="-342900">
              <a:spcBef>
                <a:spcPts val="600"/>
              </a:spcBef>
            </a:pPr>
            <a:r>
              <a:rPr lang="en-US" sz="2800" b="1" dirty="0"/>
              <a:t>Proportionality:</a:t>
            </a:r>
            <a:r>
              <a:rPr lang="en-US" sz="2800" dirty="0"/>
              <a:t> meet users’ expectations</a:t>
            </a:r>
          </a:p>
        </p:txBody>
      </p:sp>
      <p:pic>
        <p:nvPicPr>
          <p:cNvPr id="8" name="Picture 7" descr="Steve Jobs introduce la primera Macintosh en 1984">
            <a:extLst>
              <a:ext uri="{FF2B5EF4-FFF2-40B4-BE49-F238E27FC236}">
                <a16:creationId xmlns:a16="http://schemas.microsoft.com/office/drawing/2014/main" id="{393D587D-AE05-CF6E-39A3-6826048FD949}"/>
              </a:ext>
            </a:extLst>
          </p:cNvPr>
          <p:cNvPicPr>
            <a:picLocks noChangeAspect="1"/>
          </p:cNvPicPr>
          <p:nvPr/>
        </p:nvPicPr>
        <p:blipFill>
          <a:blip r:embed="rId3"/>
          <a:stretch>
            <a:fillRect/>
          </a:stretch>
        </p:blipFill>
        <p:spPr>
          <a:xfrm>
            <a:off x="3945667" y="2113876"/>
            <a:ext cx="4300665" cy="2718378"/>
          </a:xfrm>
          <a:prstGeom prst="rect">
            <a:avLst/>
          </a:prstGeom>
        </p:spPr>
      </p:pic>
      <p:sp>
        <p:nvSpPr>
          <p:cNvPr id="4" name="Content Placeholder 3">
            <a:extLst>
              <a:ext uri="{FF2B5EF4-FFF2-40B4-BE49-F238E27FC236}">
                <a16:creationId xmlns:a16="http://schemas.microsoft.com/office/drawing/2014/main" id="{1D1F7F21-0278-B8F9-441E-B088E7DAAA52}"/>
              </a:ext>
            </a:extLst>
          </p:cNvPr>
          <p:cNvSpPr>
            <a:spLocks noGrp="1"/>
          </p:cNvSpPr>
          <p:nvPr>
            <p:ph sz="quarter" idx="14"/>
          </p:nvPr>
        </p:nvSpPr>
        <p:spPr>
          <a:xfrm>
            <a:off x="3945667" y="5020204"/>
            <a:ext cx="4630297" cy="221018"/>
          </a:xfrm>
        </p:spPr>
        <p:txBody>
          <a:bodyPr wrap="square" lIns="0" tIns="18000" rIns="0" bIns="18000" anchor="ctr" anchorCtr="0">
            <a:spAutoFit/>
          </a:bodyPr>
          <a:lstStyle/>
          <a:p>
            <a:pPr marL="0" indent="0">
              <a:buNone/>
            </a:pPr>
            <a:r>
              <a:rPr lang="en-US" sz="1200" dirty="0">
                <a:effectLst/>
                <a:latin typeface="Arial" panose="020B0604020202020204" pitchFamily="34" charset="0"/>
                <a:ea typeface="Calibri" panose="020F0502020204030204" pitchFamily="34" charset="0"/>
                <a:cs typeface="Arial" panose="020B0604020202020204" pitchFamily="34" charset="0"/>
              </a:rPr>
              <a:t>M</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Calibri" panose="020F0502020204030204" pitchFamily="34" charset="0"/>
                <a:cs typeface="Arial" panose="020B0604020202020204" pitchFamily="34" charset="0"/>
              </a:rPr>
              <a:t>c</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Clatchy</a:t>
            </a:r>
            <a:r>
              <a:rPr lang="en-US" sz="1200" dirty="0">
                <a:effectLst/>
                <a:latin typeface="Arial" panose="020B0604020202020204" pitchFamily="34" charset="0"/>
                <a:ea typeface="Calibri" panose="020F0502020204030204" pitchFamily="34" charset="0"/>
                <a:cs typeface="Arial" panose="020B0604020202020204" pitchFamily="34" charset="0"/>
              </a:rPr>
              <a:t>-Tribune/Tribune Content Agency </a:t>
            </a:r>
            <a:r>
              <a:rPr lang="en-US" sz="1200" spc="-200" dirty="0">
                <a:effectLst/>
                <a:latin typeface="Arial" panose="020B0604020202020204" pitchFamily="34" charset="0"/>
                <a:ea typeface="Calibri" panose="020F0502020204030204" pitchFamily="34" charset="0"/>
                <a:cs typeface="Arial" panose="020B0604020202020204" pitchFamily="34" charset="0"/>
              </a:rPr>
              <a:t>L </a:t>
            </a:r>
            <a:r>
              <a:rPr lang="en-US" sz="1200" spc="-200" dirty="0" err="1">
                <a:effectLst/>
                <a:latin typeface="Arial" panose="020B0604020202020204" pitchFamily="34" charset="0"/>
                <a:ea typeface="Calibri" panose="020F0502020204030204" pitchFamily="34" charset="0"/>
                <a:cs typeface="Arial" panose="020B0604020202020204" pitchFamily="34" charset="0"/>
              </a:rPr>
              <a:t>L</a:t>
            </a:r>
            <a:r>
              <a:rPr lang="en-US" sz="1200" spc="-2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Calibri" panose="020F0502020204030204" pitchFamily="34" charset="0"/>
                <a:cs typeface="Arial" panose="020B0604020202020204" pitchFamily="34" charset="0"/>
              </a:rPr>
              <a:t>C/</a:t>
            </a:r>
            <a:r>
              <a:rPr lang="en-US" sz="1200" dirty="0" err="1">
                <a:effectLst/>
                <a:latin typeface="Arial" panose="020B0604020202020204" pitchFamily="34" charset="0"/>
                <a:ea typeface="Calibri" panose="020F0502020204030204" pitchFamily="34" charset="0"/>
                <a:cs typeface="Arial" panose="020B0604020202020204" pitchFamily="34" charset="0"/>
              </a:rPr>
              <a:t>Alamy</a:t>
            </a:r>
            <a:r>
              <a:rPr lang="en-US" sz="1200" dirty="0">
                <a:effectLst/>
                <a:latin typeface="Arial" panose="020B0604020202020204" pitchFamily="34" charset="0"/>
                <a:ea typeface="Calibri" panose="020F0502020204030204" pitchFamily="34" charset="0"/>
                <a:cs typeface="Arial" panose="020B0604020202020204" pitchFamily="34" charset="0"/>
              </a:rPr>
              <a:t> Stock Photo </a:t>
            </a:r>
            <a:endParaRPr lang="en-US" sz="1200"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4832C74F-F989-58A5-623A-24B6B7028AEA}"/>
              </a:ext>
            </a:extLst>
          </p:cNvPr>
          <p:cNvSpPr>
            <a:spLocks noGrp="1"/>
          </p:cNvSpPr>
          <p:nvPr>
            <p:ph sz="quarter" idx="17"/>
          </p:nvPr>
        </p:nvSpPr>
        <p:spPr>
          <a:xfrm>
            <a:off x="3945667" y="5567721"/>
            <a:ext cx="2236342" cy="282573"/>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600" b="0" i="0" u="none" strike="noStrike" kern="0" cap="none" spc="0" normalizeH="0" baseline="0" dirty="0">
                <a:ln>
                  <a:noFill/>
                </a:ln>
                <a:solidFill>
                  <a:srgbClr val="000000"/>
                </a:solidFill>
                <a:effectLst/>
                <a:uLnTx/>
                <a:uFillTx/>
                <a:latin typeface="Arial"/>
                <a:cs typeface="Arial"/>
                <a:sym typeface="Arial"/>
              </a:rPr>
              <a:t>Apple MacIntosh (1984)</a:t>
            </a:r>
          </a:p>
        </p:txBody>
      </p:sp>
    </p:spTree>
    <p:extLst>
      <p:ext uri="{BB962C8B-B14F-4D97-AF65-F5344CB8AC3E}">
        <p14:creationId xmlns:p14="http://schemas.microsoft.com/office/powerpoint/2010/main" val="659337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1A096-B391-E391-97EB-262F19D4CDD2}"/>
              </a:ext>
            </a:extLst>
          </p:cNvPr>
          <p:cNvSpPr>
            <a:spLocks noGrp="1"/>
          </p:cNvSpPr>
          <p:nvPr>
            <p:ph type="title"/>
          </p:nvPr>
        </p:nvSpPr>
        <p:spPr>
          <a:xfrm>
            <a:off x="561075" y="291211"/>
            <a:ext cx="11114987" cy="559572"/>
          </a:xfrm>
        </p:spPr>
        <p:txBody>
          <a:bodyPr wrap="square" lIns="0" tIns="18000" rIns="0" bIns="18000" anchor="ctr" anchorCtr="0">
            <a:spAutoFit/>
          </a:bodyPr>
          <a:lstStyle/>
          <a:p>
            <a:r>
              <a:rPr lang="en-US" sz="3400" noProof="0" dirty="0"/>
              <a:t>Round Robin Scheduling</a:t>
            </a:r>
          </a:p>
        </p:txBody>
      </p:sp>
      <p:sp>
        <p:nvSpPr>
          <p:cNvPr id="3" name="Content Placeholder 2">
            <a:extLst>
              <a:ext uri="{FF2B5EF4-FFF2-40B4-BE49-F238E27FC236}">
                <a16:creationId xmlns:a16="http://schemas.microsoft.com/office/drawing/2014/main" id="{940C2415-182C-6623-6C26-B4AACC09E409}"/>
              </a:ext>
            </a:extLst>
          </p:cNvPr>
          <p:cNvSpPr>
            <a:spLocks noGrp="1"/>
          </p:cNvSpPr>
          <p:nvPr>
            <p:ph sz="quarter" idx="13"/>
          </p:nvPr>
        </p:nvSpPr>
        <p:spPr>
          <a:xfrm>
            <a:off x="561075" y="987937"/>
            <a:ext cx="11114987" cy="2421620"/>
          </a:xfrm>
        </p:spPr>
        <p:txBody>
          <a:bodyPr wrap="square" lIns="0" tIns="18000" rIns="0" bIns="18000" anchor="ctr" anchorCtr="0">
            <a:spAutoFit/>
          </a:bodyPr>
          <a:lstStyle/>
          <a:p>
            <a:pPr marL="342900" indent="-342900">
              <a:spcBef>
                <a:spcPts val="600"/>
              </a:spcBef>
            </a:pPr>
            <a:r>
              <a:rPr lang="en-US" sz="2800" noProof="0" dirty="0"/>
              <a:t>Preemptive scheduling algorithm</a:t>
            </a:r>
          </a:p>
          <a:p>
            <a:pPr marL="342900" indent="-342900">
              <a:spcBef>
                <a:spcPts val="600"/>
              </a:spcBef>
            </a:pPr>
            <a:r>
              <a:rPr lang="en-US" sz="2800" noProof="0" dirty="0"/>
              <a:t>Each process gets a </a:t>
            </a:r>
            <a:r>
              <a:rPr lang="en-US" sz="2800" b="1" noProof="0" dirty="0"/>
              <a:t>time slice</a:t>
            </a:r>
            <a:r>
              <a:rPr lang="en-US" sz="2800" noProof="0" dirty="0"/>
              <a:t> or </a:t>
            </a:r>
            <a:r>
              <a:rPr lang="en-US" sz="2800" b="1" noProof="0" dirty="0"/>
              <a:t>quantum</a:t>
            </a:r>
          </a:p>
          <a:p>
            <a:pPr marL="342900" indent="-342900">
              <a:spcBef>
                <a:spcPts val="600"/>
              </a:spcBef>
            </a:pPr>
            <a:r>
              <a:rPr lang="en-US" sz="2800" noProof="0" dirty="0"/>
              <a:t>If process is still running at end of quantum it gets preempted end goes to end of ready queue</a:t>
            </a:r>
          </a:p>
          <a:p>
            <a:pPr marL="342900" indent="-342900">
              <a:spcBef>
                <a:spcPts val="600"/>
              </a:spcBef>
            </a:pPr>
            <a:r>
              <a:rPr lang="en-US" sz="2800" noProof="0" dirty="0"/>
              <a:t>Question: How big should the quantum be? </a:t>
            </a:r>
            <a:endParaRPr lang="en-US" sz="2800" noProof="0" dirty="0">
              <a:solidFill>
                <a:srgbClr val="007FA3"/>
              </a:solidFill>
            </a:endParaRPr>
          </a:p>
        </p:txBody>
      </p:sp>
      <p:sp>
        <p:nvSpPr>
          <p:cNvPr id="4" name="Content Placeholder 3">
            <a:extLst>
              <a:ext uri="{FF2B5EF4-FFF2-40B4-BE49-F238E27FC236}">
                <a16:creationId xmlns:a16="http://schemas.microsoft.com/office/drawing/2014/main" id="{6CB23086-1F39-4A44-88A6-8460D36093CB}"/>
              </a:ext>
            </a:extLst>
          </p:cNvPr>
          <p:cNvSpPr>
            <a:spLocks noGrp="1"/>
          </p:cNvSpPr>
          <p:nvPr>
            <p:ph sz="quarter" idx="14"/>
          </p:nvPr>
        </p:nvSpPr>
        <p:spPr>
          <a:xfrm>
            <a:off x="2647231" y="3718719"/>
            <a:ext cx="5245940" cy="467239"/>
          </a:xfrm>
        </p:spPr>
        <p:txBody>
          <a:bodyPr wrap="square" lIns="0" tIns="18000" rIns="0" bIns="18000" anchor="ctr" anchorCtr="0">
            <a:spAutoFit/>
          </a:bodyPr>
          <a:lstStyle/>
          <a:p>
            <a:pPr marL="0" indent="0">
              <a:spcBef>
                <a:spcPts val="600"/>
              </a:spcBef>
              <a:buNone/>
            </a:pPr>
            <a:r>
              <a:rPr lang="en-US" sz="2800" spc="-350" noProof="0" dirty="0">
                <a:solidFill>
                  <a:srgbClr val="007FA3"/>
                </a:solidFill>
              </a:rPr>
              <a:t>C P </a:t>
            </a:r>
            <a:r>
              <a:rPr lang="en-US" sz="2800" noProof="0" dirty="0">
                <a:solidFill>
                  <a:srgbClr val="007FA3"/>
                </a:solidFill>
              </a:rPr>
              <a:t>U utilization </a:t>
            </a:r>
            <a:r>
              <a:rPr lang="en-US" sz="2400" noProof="0" dirty="0">
                <a:solidFill>
                  <a:srgbClr val="007FA3"/>
                </a:solidFill>
              </a:rPr>
              <a:t>v</a:t>
            </a:r>
            <a:r>
              <a:rPr lang="en-US" sz="100" noProof="0" dirty="0">
                <a:solidFill>
                  <a:srgbClr val="007FA3"/>
                </a:solidFill>
              </a:rPr>
              <a:t>ersu</a:t>
            </a:r>
            <a:r>
              <a:rPr lang="en-US" sz="2400" noProof="0" dirty="0">
                <a:solidFill>
                  <a:srgbClr val="007FA3"/>
                </a:solidFill>
              </a:rPr>
              <a:t>s. </a:t>
            </a:r>
            <a:r>
              <a:rPr lang="en-US" sz="2800" noProof="0" dirty="0">
                <a:solidFill>
                  <a:srgbClr val="007FA3"/>
                </a:solidFill>
              </a:rPr>
              <a:t>response time</a:t>
            </a:r>
            <a:endParaRPr lang="en-US" sz="2400" noProof="0" dirty="0">
              <a:solidFill>
                <a:srgbClr val="007FA3"/>
              </a:solidFill>
            </a:endParaRPr>
          </a:p>
        </p:txBody>
      </p:sp>
      <p:pic>
        <p:nvPicPr>
          <p:cNvPr id="5" name="Picture 4" descr="The figure consists of two parts labeled (a) and (b) that illustrate Round-robin scheduling. &#10;Long description is available in notes, press F6">
            <a:extLst>
              <a:ext uri="{FF2B5EF4-FFF2-40B4-BE49-F238E27FC236}">
                <a16:creationId xmlns:a16="http://schemas.microsoft.com/office/drawing/2014/main" id="{79FDBF80-1124-48B7-66D2-197127A144F6}"/>
              </a:ext>
            </a:extLst>
          </p:cNvPr>
          <p:cNvPicPr>
            <a:picLocks noChangeAspect="1"/>
          </p:cNvPicPr>
          <p:nvPr/>
        </p:nvPicPr>
        <p:blipFill>
          <a:blip r:embed="rId3"/>
          <a:stretch>
            <a:fillRect/>
          </a:stretch>
        </p:blipFill>
        <p:spPr>
          <a:xfrm>
            <a:off x="2101970" y="4629958"/>
            <a:ext cx="7989839" cy="1502936"/>
          </a:xfrm>
          <a:prstGeom prst="rect">
            <a:avLst/>
          </a:prstGeom>
        </p:spPr>
      </p:pic>
    </p:spTree>
    <p:extLst>
      <p:ext uri="{BB962C8B-B14F-4D97-AF65-F5344CB8AC3E}">
        <p14:creationId xmlns:p14="http://schemas.microsoft.com/office/powerpoint/2010/main" val="3801263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28FF14B-CECF-30E5-F35F-3EDDE302B82D}"/>
              </a:ext>
            </a:extLst>
          </p:cNvPr>
          <p:cNvSpPr>
            <a:spLocks noGrp="1" noChangeArrowheads="1"/>
          </p:cNvSpPr>
          <p:nvPr>
            <p:ph type="title"/>
          </p:nvPr>
        </p:nvSpPr>
        <p:spPr>
          <a:xfrm>
            <a:off x="2882901" y="139700"/>
            <a:ext cx="7750175" cy="647700"/>
          </a:xfrm>
        </p:spPr>
        <p:txBody>
          <a:bodyPr/>
          <a:lstStyle/>
          <a:p>
            <a:pPr eaLnBrk="1" hangingPunct="1"/>
            <a:r>
              <a:rPr lang="en-US" altLang="en-US"/>
              <a:t>Example of RR with Time Quantum = 4</a:t>
            </a:r>
          </a:p>
        </p:txBody>
      </p:sp>
      <p:sp>
        <p:nvSpPr>
          <p:cNvPr id="46083" name="Rectangle 3">
            <a:extLst>
              <a:ext uri="{FF2B5EF4-FFF2-40B4-BE49-F238E27FC236}">
                <a16:creationId xmlns:a16="http://schemas.microsoft.com/office/drawing/2014/main" id="{A0118F7C-1223-1DBB-0F67-4D878E2EDB42}"/>
              </a:ext>
            </a:extLst>
          </p:cNvPr>
          <p:cNvSpPr>
            <a:spLocks noGrp="1" noChangeArrowheads="1"/>
          </p:cNvSpPr>
          <p:nvPr>
            <p:ph type="body" idx="1"/>
          </p:nvPr>
        </p:nvSpPr>
        <p:spPr>
          <a:xfrm>
            <a:off x="1645920" y="1193800"/>
            <a:ext cx="9489440" cy="4483100"/>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marL="0" indent="0">
              <a:lnSpc>
                <a:spcPct val="90000"/>
              </a:lnSpc>
              <a:buNone/>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marL="0" indent="0">
              <a:lnSpc>
                <a:spcPct val="90000"/>
              </a:lnSpc>
              <a:buNone/>
              <a:tabLst>
                <a:tab pos="2219325" algn="ctr"/>
                <a:tab pos="3994150" algn="ctr"/>
              </a:tabLst>
            </a:pPr>
            <a:r>
              <a:rPr lang="en-US" altLang="en-US" dirty="0"/>
              <a:t>Typically, higher average turnaround than SJF, but better </a:t>
            </a:r>
            <a:r>
              <a:rPr lang="en-US" altLang="en-US" b="1" i="1" dirty="0"/>
              <a:t>response</a:t>
            </a:r>
          </a:p>
          <a:p>
            <a:pPr marL="400050" lvl="1" indent="0">
              <a:lnSpc>
                <a:spcPct val="90000"/>
              </a:lnSpc>
              <a:buNone/>
              <a:tabLst>
                <a:tab pos="2219325" algn="ctr"/>
                <a:tab pos="3994150" algn="ctr"/>
              </a:tabLst>
            </a:pPr>
            <a:r>
              <a:rPr lang="en-US" altLang="en-US" dirty="0"/>
              <a:t>q should be large compared to context switch time</a:t>
            </a:r>
          </a:p>
          <a:p>
            <a:pPr marL="400050" lvl="1" indent="0">
              <a:lnSpc>
                <a:spcPct val="90000"/>
              </a:lnSpc>
              <a:buNone/>
              <a:tabLst>
                <a:tab pos="2219325" algn="ctr"/>
                <a:tab pos="3994150" algn="ctr"/>
              </a:tabLst>
            </a:pPr>
            <a:r>
              <a:rPr lang="en-US" altLang="en-US" dirty="0"/>
              <a:t>q usually 10ms to 100ms, context switch &lt; 10 </a:t>
            </a:r>
            <a:r>
              <a:rPr lang="en-US" altLang="en-US" dirty="0" err="1"/>
              <a:t>usec</a:t>
            </a:r>
            <a:endParaRPr lang="en-US" altLang="en-US" dirty="0"/>
          </a:p>
        </p:txBody>
      </p:sp>
      <p:pic>
        <p:nvPicPr>
          <p:cNvPr id="46084" name="Picture 1">
            <a:extLst>
              <a:ext uri="{FF2B5EF4-FFF2-40B4-BE49-F238E27FC236}">
                <a16:creationId xmlns:a16="http://schemas.microsoft.com/office/drawing/2014/main" id="{16D26DBD-930B-FCF1-E222-91241EF8DC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2589" y="3227389"/>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144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406C1DF-B585-E977-BCB6-FB3EB6B1C378}"/>
              </a:ext>
            </a:extLst>
          </p:cNvPr>
          <p:cNvSpPr>
            <a:spLocks noGrp="1" noChangeArrowheads="1"/>
          </p:cNvSpPr>
          <p:nvPr>
            <p:ph type="title"/>
          </p:nvPr>
        </p:nvSpPr>
        <p:spPr>
          <a:xfrm>
            <a:off x="2587625" y="182563"/>
            <a:ext cx="7829550" cy="525462"/>
          </a:xfrm>
        </p:spPr>
        <p:txBody>
          <a:bodyPr/>
          <a:lstStyle/>
          <a:p>
            <a:pPr eaLnBrk="1" hangingPunct="1"/>
            <a:r>
              <a:rPr lang="en-US" altLang="en-US" sz="2800"/>
              <a:t>Time Quantum and Context Switch Time</a:t>
            </a:r>
          </a:p>
        </p:txBody>
      </p:sp>
      <p:pic>
        <p:nvPicPr>
          <p:cNvPr id="48131" name="Picture 7">
            <a:extLst>
              <a:ext uri="{FF2B5EF4-FFF2-40B4-BE49-F238E27FC236}">
                <a16:creationId xmlns:a16="http://schemas.microsoft.com/office/drawing/2014/main" id="{D9F02618-08B7-4732-B68E-087CF7E31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449389"/>
            <a:ext cx="6527800"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826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8D6B-63EE-8742-FCAE-70A35CCB5ABB}"/>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Priority Scheduling </a:t>
            </a:r>
            <a:r>
              <a:rPr lang="en-US" sz="2600" noProof="0" dirty="0"/>
              <a:t>(1 of 2)</a:t>
            </a:r>
          </a:p>
        </p:txBody>
      </p:sp>
      <p:sp>
        <p:nvSpPr>
          <p:cNvPr id="3" name="Content Placeholder 2">
            <a:extLst>
              <a:ext uri="{FF2B5EF4-FFF2-40B4-BE49-F238E27FC236}">
                <a16:creationId xmlns:a16="http://schemas.microsoft.com/office/drawing/2014/main" id="{D020574D-4726-B940-1B4E-DFF3DA71C223}"/>
              </a:ext>
            </a:extLst>
          </p:cNvPr>
          <p:cNvSpPr>
            <a:spLocks noGrp="1"/>
          </p:cNvSpPr>
          <p:nvPr>
            <p:ph sz="quarter" idx="13"/>
          </p:nvPr>
        </p:nvSpPr>
        <p:spPr>
          <a:xfrm>
            <a:off x="561075" y="990979"/>
            <a:ext cx="11114987" cy="467239"/>
          </a:xfrm>
        </p:spPr>
        <p:txBody>
          <a:bodyPr wrap="square" lIns="0" tIns="18000" rIns="0" bIns="18000" anchor="ctr" anchorCtr="0">
            <a:spAutoFit/>
          </a:bodyPr>
          <a:lstStyle/>
          <a:p>
            <a:pPr marL="101600" indent="-101600">
              <a:buNone/>
            </a:pPr>
            <a:r>
              <a:rPr lang="en-US" sz="2800" noProof="0" dirty="0"/>
              <a:t>Simplest, multiple queues</a:t>
            </a:r>
          </a:p>
        </p:txBody>
      </p:sp>
      <p:pic>
        <p:nvPicPr>
          <p:cNvPr id="6" name="Picture 5" descr="The figure illustrates a scheduling algorithm with four priority classes.&#10;Long description is available in notes, press F6">
            <a:extLst>
              <a:ext uri="{FF2B5EF4-FFF2-40B4-BE49-F238E27FC236}">
                <a16:creationId xmlns:a16="http://schemas.microsoft.com/office/drawing/2014/main" id="{1C4EC43E-9BEA-948E-82EF-0531DABA15C6}"/>
              </a:ext>
            </a:extLst>
          </p:cNvPr>
          <p:cNvPicPr>
            <a:picLocks noChangeAspect="1"/>
          </p:cNvPicPr>
          <p:nvPr/>
        </p:nvPicPr>
        <p:blipFill>
          <a:blip r:embed="rId3"/>
          <a:stretch>
            <a:fillRect/>
          </a:stretch>
        </p:blipFill>
        <p:spPr>
          <a:xfrm>
            <a:off x="3028605" y="1565226"/>
            <a:ext cx="6134793" cy="2579878"/>
          </a:xfrm>
          <a:prstGeom prst="rect">
            <a:avLst/>
          </a:prstGeom>
        </p:spPr>
      </p:pic>
      <p:sp>
        <p:nvSpPr>
          <p:cNvPr id="4" name="Content Placeholder 3">
            <a:extLst>
              <a:ext uri="{FF2B5EF4-FFF2-40B4-BE49-F238E27FC236}">
                <a16:creationId xmlns:a16="http://schemas.microsoft.com/office/drawing/2014/main" id="{5EB541FA-7139-3091-627F-D1FEC9BCE296}"/>
              </a:ext>
            </a:extLst>
          </p:cNvPr>
          <p:cNvSpPr>
            <a:spLocks noGrp="1"/>
          </p:cNvSpPr>
          <p:nvPr>
            <p:ph sz="quarter" idx="14"/>
          </p:nvPr>
        </p:nvSpPr>
        <p:spPr>
          <a:xfrm>
            <a:off x="561075" y="4390165"/>
            <a:ext cx="11114987" cy="1990733"/>
          </a:xfrm>
        </p:spPr>
        <p:txBody>
          <a:bodyPr wrap="square" lIns="0" tIns="18000" rIns="0" bIns="18000" anchor="ctr" anchorCtr="0">
            <a:spAutoFit/>
          </a:bodyPr>
          <a:lstStyle/>
          <a:p>
            <a:pPr marL="342900" indent="-342900">
              <a:spcBef>
                <a:spcPts val="600"/>
              </a:spcBef>
            </a:pPr>
            <a:r>
              <a:rPr lang="en-US" sz="2800" noProof="0" dirty="0"/>
              <a:t>Similar to round robin but several ready queues</a:t>
            </a:r>
          </a:p>
          <a:p>
            <a:pPr marL="342900" indent="-342900">
              <a:spcBef>
                <a:spcPts val="600"/>
              </a:spcBef>
            </a:pPr>
            <a:r>
              <a:rPr lang="en-US" sz="2800" noProof="0" dirty="0"/>
              <a:t>Next process is picked from queue with highest priority</a:t>
            </a:r>
          </a:p>
          <a:p>
            <a:pPr marL="342900" indent="-342900">
              <a:spcBef>
                <a:spcPts val="600"/>
              </a:spcBef>
            </a:pPr>
            <a:r>
              <a:rPr lang="en-US" sz="2800" noProof="0" dirty="0"/>
              <a:t>Static </a:t>
            </a:r>
            <a:r>
              <a:rPr lang="en-US" sz="2400" noProof="0" dirty="0"/>
              <a:t>v</a:t>
            </a:r>
            <a:r>
              <a:rPr lang="en-US" sz="100" noProof="0" dirty="0"/>
              <a:t>ersu</a:t>
            </a:r>
            <a:r>
              <a:rPr lang="en-US" sz="2400" noProof="0" dirty="0"/>
              <a:t>s. </a:t>
            </a:r>
            <a:r>
              <a:rPr lang="en-US" sz="2800" noProof="0" dirty="0"/>
              <a:t>dynamic priorities</a:t>
            </a:r>
          </a:p>
          <a:p>
            <a:pPr marL="342900" indent="-342900">
              <a:spcBef>
                <a:spcPts val="600"/>
              </a:spcBef>
            </a:pPr>
            <a:r>
              <a:rPr lang="en-US" sz="2800" noProof="0" dirty="0"/>
              <a:t>What processes should have high priorities?</a:t>
            </a:r>
          </a:p>
        </p:txBody>
      </p:sp>
    </p:spTree>
    <p:extLst>
      <p:ext uri="{BB962C8B-B14F-4D97-AF65-F5344CB8AC3E}">
        <p14:creationId xmlns:p14="http://schemas.microsoft.com/office/powerpoint/2010/main" val="212695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21618BA-1BD4-79E8-A657-6872033CF714}"/>
              </a:ext>
            </a:extLst>
          </p:cNvPr>
          <p:cNvSpPr>
            <a:spLocks noGrp="1" noChangeArrowheads="1"/>
          </p:cNvSpPr>
          <p:nvPr>
            <p:ph type="title"/>
          </p:nvPr>
        </p:nvSpPr>
        <p:spPr>
          <a:xfrm>
            <a:off x="2930526" y="201613"/>
            <a:ext cx="7280275" cy="576262"/>
          </a:xfrm>
        </p:spPr>
        <p:txBody>
          <a:bodyPr/>
          <a:lstStyle/>
          <a:p>
            <a:pPr eaLnBrk="1" hangingPunct="1"/>
            <a:r>
              <a:rPr lang="en-US" altLang="en-US"/>
              <a:t>Example of Priority Scheduling</a:t>
            </a:r>
          </a:p>
        </p:txBody>
      </p:sp>
      <p:sp>
        <p:nvSpPr>
          <p:cNvPr id="41987" name="Rectangle 36">
            <a:extLst>
              <a:ext uri="{FF2B5EF4-FFF2-40B4-BE49-F238E27FC236}">
                <a16:creationId xmlns:a16="http://schemas.microsoft.com/office/drawing/2014/main" id="{417F3C24-2CAB-9212-ACC9-3CF40A769BD8}"/>
              </a:ext>
            </a:extLst>
          </p:cNvPr>
          <p:cNvSpPr>
            <a:spLocks noGrp="1" noChangeArrowheads="1"/>
          </p:cNvSpPr>
          <p:nvPr>
            <p:ph type="body" idx="1"/>
          </p:nvPr>
        </p:nvSpPr>
        <p:spPr>
          <a:xfrm>
            <a:off x="2330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Time</a:t>
            </a:r>
            <a:r>
              <a:rPr lang="en-US" altLang="en-US" u="sng" dirty="0">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marL="0" indent="0">
              <a:buNone/>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marL="0" indent="0">
              <a:buNone/>
              <a:tabLst>
                <a:tab pos="1600200" algn="ctr"/>
                <a:tab pos="3251200" algn="ctr"/>
                <a:tab pos="5140325" algn="ctr"/>
              </a:tabLst>
            </a:pPr>
            <a:r>
              <a:rPr lang="en-US" altLang="en-US" dirty="0"/>
              <a:t>Average waiting time = 8.2 msec</a:t>
            </a:r>
            <a:endParaRPr lang="en-US" altLang="en-US" i="1" baseline="-25000" dirty="0"/>
          </a:p>
        </p:txBody>
      </p:sp>
      <p:pic>
        <p:nvPicPr>
          <p:cNvPr id="41988" name="Picture 5" descr="C:\Users\as668\Desktop\in-5_6.jpg">
            <a:extLst>
              <a:ext uri="{FF2B5EF4-FFF2-40B4-BE49-F238E27FC236}">
                <a16:creationId xmlns:a16="http://schemas.microsoft.com/office/drawing/2014/main" id="{CB6B95DF-DF24-B6A3-B0AA-9F162F24A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75" y="4318000"/>
            <a:ext cx="63182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671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A797-3B78-7D55-F819-31DA4118495D}"/>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sz="3400" noProof="0" dirty="0"/>
              <a:t>Shortest Process Next</a:t>
            </a:r>
          </a:p>
        </p:txBody>
      </p:sp>
      <p:sp>
        <p:nvSpPr>
          <p:cNvPr id="3" name="Content Placeholder 2">
            <a:extLst>
              <a:ext uri="{FF2B5EF4-FFF2-40B4-BE49-F238E27FC236}">
                <a16:creationId xmlns:a16="http://schemas.microsoft.com/office/drawing/2014/main" id="{AA53E535-2A76-1CAA-B493-87515F085B24}"/>
              </a:ext>
            </a:extLst>
          </p:cNvPr>
          <p:cNvSpPr>
            <a:spLocks noGrp="1"/>
          </p:cNvSpPr>
          <p:nvPr>
            <p:ph sz="quarter" idx="13"/>
          </p:nvPr>
        </p:nvSpPr>
        <p:spPr>
          <a:xfrm>
            <a:off x="561075" y="994237"/>
            <a:ext cx="11114987" cy="975070"/>
          </a:xfrm>
        </p:spPr>
        <p:txBody>
          <a:bodyPr wrap="square" lIns="0" tIns="18000" rIns="0" bIns="18000" anchor="ctr" anchorCtr="0">
            <a:spAutoFit/>
          </a:bodyPr>
          <a:lstStyle/>
          <a:p>
            <a:pPr marL="0" indent="0">
              <a:spcBef>
                <a:spcPts val="600"/>
              </a:spcBef>
              <a:buNone/>
            </a:pPr>
            <a:r>
              <a:rPr lang="en-US" sz="2800" b="1" noProof="0" dirty="0"/>
              <a:t>Problem:</a:t>
            </a:r>
            <a:r>
              <a:rPr lang="en-US" sz="2800" noProof="0" dirty="0"/>
              <a:t> How to minimize response time for each priority queue?</a:t>
            </a:r>
          </a:p>
          <a:p>
            <a:pPr marL="0" indent="0">
              <a:spcBef>
                <a:spcPts val="600"/>
              </a:spcBef>
              <a:buNone/>
            </a:pPr>
            <a:r>
              <a:rPr lang="en-US" sz="2800" b="1" noProof="0" dirty="0"/>
              <a:t>Idea:</a:t>
            </a:r>
            <a:r>
              <a:rPr lang="en-US" sz="2800" noProof="0" dirty="0"/>
              <a:t> Use shortest “job” first and try to best predict next running time</a:t>
            </a:r>
          </a:p>
        </p:txBody>
      </p:sp>
      <p:cxnSp>
        <p:nvCxnSpPr>
          <p:cNvPr id="14" name="Google Shape;935;p126" descr="An arrow points to the bottom left corner.">
            <a:extLst>
              <a:ext uri="{FF2B5EF4-FFF2-40B4-BE49-F238E27FC236}">
                <a16:creationId xmlns:a16="http://schemas.microsoft.com/office/drawing/2014/main" id="{E903CB7A-A61A-645E-3389-AE21FB5C6572}"/>
              </a:ext>
            </a:extLst>
          </p:cNvPr>
          <p:cNvCxnSpPr/>
          <p:nvPr/>
        </p:nvCxnSpPr>
        <p:spPr>
          <a:xfrm>
            <a:off x="3257250" y="2147314"/>
            <a:ext cx="419400" cy="329400"/>
          </a:xfrm>
          <a:prstGeom prst="straightConnector1">
            <a:avLst/>
          </a:prstGeom>
          <a:noFill/>
          <a:ln w="28575" cap="flat" cmpd="sng">
            <a:solidFill>
              <a:srgbClr val="007FA3"/>
            </a:solidFill>
            <a:prstDash val="solid"/>
            <a:round/>
            <a:headEnd type="none" w="med" len="med"/>
            <a:tailEnd type="triangle" w="med" len="med"/>
          </a:ln>
        </p:spPr>
      </p:cxnSp>
      <p:sp>
        <p:nvSpPr>
          <p:cNvPr id="4" name="Content Placeholder 3">
            <a:extLst>
              <a:ext uri="{FF2B5EF4-FFF2-40B4-BE49-F238E27FC236}">
                <a16:creationId xmlns:a16="http://schemas.microsoft.com/office/drawing/2014/main" id="{6B344694-7272-5762-2927-5DBDC29BEE6B}"/>
              </a:ext>
            </a:extLst>
          </p:cNvPr>
          <p:cNvSpPr>
            <a:spLocks noGrp="1"/>
          </p:cNvSpPr>
          <p:nvPr>
            <p:ph sz="quarter" idx="14"/>
          </p:nvPr>
        </p:nvSpPr>
        <p:spPr>
          <a:xfrm>
            <a:off x="1733550" y="2601998"/>
            <a:ext cx="5227967" cy="467239"/>
          </a:xfrm>
        </p:spPr>
        <p:txBody>
          <a:bodyPr wrap="square" lIns="0" tIns="18000" rIns="0" bIns="18000" anchor="ctr" anchorCtr="0">
            <a:spAutoFit/>
          </a:bodyPr>
          <a:lstStyle/>
          <a:p>
            <a:pPr marL="101600" indent="-101600">
              <a:buNone/>
            </a:pPr>
            <a:r>
              <a:rPr lang="en-US" sz="2800" noProof="0" dirty="0">
                <a:solidFill>
                  <a:srgbClr val="007FA3"/>
                </a:solidFill>
              </a:rPr>
              <a:t>whatever runs between the waits</a:t>
            </a:r>
          </a:p>
        </p:txBody>
      </p:sp>
      <p:sp>
        <p:nvSpPr>
          <p:cNvPr id="5" name="Content Placeholder 4">
            <a:extLst>
              <a:ext uri="{FF2B5EF4-FFF2-40B4-BE49-F238E27FC236}">
                <a16:creationId xmlns:a16="http://schemas.microsoft.com/office/drawing/2014/main" id="{63154F21-E02F-4C8D-18FA-C9A9A62D7F5C}"/>
              </a:ext>
            </a:extLst>
          </p:cNvPr>
          <p:cNvSpPr>
            <a:spLocks noGrp="1"/>
          </p:cNvSpPr>
          <p:nvPr>
            <p:ph sz="quarter" idx="15"/>
          </p:nvPr>
        </p:nvSpPr>
        <p:spPr>
          <a:xfrm>
            <a:off x="552449" y="3214431"/>
            <a:ext cx="11114987" cy="467239"/>
          </a:xfrm>
        </p:spPr>
        <p:txBody>
          <a:bodyPr wrap="square" lIns="0" tIns="18000" rIns="0" bIns="18000" anchor="ctr" anchorCtr="0">
            <a:spAutoFit/>
          </a:bodyPr>
          <a:lstStyle/>
          <a:p>
            <a:pPr marL="0" indent="0">
              <a:buNone/>
            </a:pPr>
            <a:r>
              <a:rPr lang="en-US" sz="2800" b="1" noProof="0" dirty="0"/>
              <a:t>Solution:</a:t>
            </a:r>
            <a:r>
              <a:rPr lang="en-US" sz="2800" noProof="0" dirty="0"/>
              <a:t> Form weighted average of previous running times of</a:t>
            </a:r>
          </a:p>
        </p:txBody>
      </p:sp>
      <p:sp>
        <p:nvSpPr>
          <p:cNvPr id="6" name="Content Placeholder 5">
            <a:extLst>
              <a:ext uri="{FF2B5EF4-FFF2-40B4-BE49-F238E27FC236}">
                <a16:creationId xmlns:a16="http://schemas.microsoft.com/office/drawing/2014/main" id="{BC86349B-7C97-ECA5-5BF8-A3CC03C68216}"/>
              </a:ext>
            </a:extLst>
          </p:cNvPr>
          <p:cNvSpPr>
            <a:spLocks noGrp="1"/>
          </p:cNvSpPr>
          <p:nvPr>
            <p:ph sz="quarter" idx="16"/>
          </p:nvPr>
        </p:nvSpPr>
        <p:spPr>
          <a:xfrm>
            <a:off x="552450" y="3912931"/>
            <a:ext cx="1371600" cy="467239"/>
          </a:xfrm>
        </p:spPr>
        <p:txBody>
          <a:bodyPr wrap="square" lIns="0" tIns="18000" rIns="0" bIns="18000" anchor="ctr" anchorCtr="0">
            <a:spAutoFit/>
          </a:bodyPr>
          <a:lstStyle/>
          <a:p>
            <a:pPr marL="101600" indent="-101600">
              <a:buNone/>
            </a:pPr>
            <a:r>
              <a:rPr lang="en-US" sz="2800" noProof="0" dirty="0"/>
              <a:t>process</a:t>
            </a:r>
          </a:p>
        </p:txBody>
      </p:sp>
      <p:graphicFrame>
        <p:nvGraphicFramePr>
          <p:cNvPr id="11" name="Object 10" descr="Right headed arrow.">
            <a:extLst>
              <a:ext uri="{FF2B5EF4-FFF2-40B4-BE49-F238E27FC236}">
                <a16:creationId xmlns:a16="http://schemas.microsoft.com/office/drawing/2014/main" id="{AF83D367-8C60-DDAD-88A5-FF8C4F7DC535}"/>
              </a:ext>
            </a:extLst>
          </p:cNvPr>
          <p:cNvGraphicFramePr>
            <a:graphicFrameLocks noChangeAspect="1"/>
          </p:cNvGraphicFramePr>
          <p:nvPr>
            <p:extLst>
              <p:ext uri="{D42A27DB-BD31-4B8C-83A1-F6EECF244321}">
                <p14:modId xmlns:p14="http://schemas.microsoft.com/office/powerpoint/2010/main" val="3983758013"/>
              </p:ext>
            </p:extLst>
          </p:nvPr>
        </p:nvGraphicFramePr>
        <p:xfrm>
          <a:off x="2012628" y="4027384"/>
          <a:ext cx="577636" cy="314532"/>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1" name="Object 10" descr="Right headed arrow.">
                        <a:extLst>
                          <a:ext uri="{FF2B5EF4-FFF2-40B4-BE49-F238E27FC236}">
                            <a16:creationId xmlns:a16="http://schemas.microsoft.com/office/drawing/2014/main" id="{AF83D367-8C60-DDAD-88A5-FF8C4F7DC535}"/>
                          </a:ext>
                        </a:extLst>
                      </p:cNvPr>
                      <p:cNvPicPr/>
                      <p:nvPr/>
                    </p:nvPicPr>
                    <p:blipFill>
                      <a:blip r:embed="rId4"/>
                      <a:stretch>
                        <a:fillRect/>
                      </a:stretch>
                    </p:blipFill>
                    <p:spPr>
                      <a:xfrm>
                        <a:off x="2012628" y="4027384"/>
                        <a:ext cx="577636" cy="314532"/>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6556ADD0-B254-4BFA-0D85-59137EAB6E8E}"/>
              </a:ext>
            </a:extLst>
          </p:cNvPr>
          <p:cNvSpPr>
            <a:spLocks noGrp="1"/>
          </p:cNvSpPr>
          <p:nvPr>
            <p:ph sz="quarter" idx="17"/>
          </p:nvPr>
        </p:nvSpPr>
        <p:spPr>
          <a:xfrm>
            <a:off x="2690812" y="3896801"/>
            <a:ext cx="1241025" cy="467239"/>
          </a:xfrm>
        </p:spPr>
        <p:txBody>
          <a:bodyPr wrap="square" lIns="0" tIns="18000" rIns="0" bIns="18000" anchor="ctr" anchorCtr="0">
            <a:spAutoFit/>
          </a:bodyPr>
          <a:lstStyle/>
          <a:p>
            <a:pPr marL="101600" indent="-101600">
              <a:buNone/>
            </a:pPr>
            <a:r>
              <a:rPr lang="en-US" sz="2800" b="1" noProof="0" dirty="0"/>
              <a:t>Aging</a:t>
            </a:r>
          </a:p>
        </p:txBody>
      </p:sp>
      <p:graphicFrame>
        <p:nvGraphicFramePr>
          <p:cNvPr id="12" name="Object 11" descr="An equation for T subscript k plus 1.&#10;Long description is available in notes, press F6">
            <a:extLst>
              <a:ext uri="{FF2B5EF4-FFF2-40B4-BE49-F238E27FC236}">
                <a16:creationId xmlns:a16="http://schemas.microsoft.com/office/drawing/2014/main" id="{1AD8FBDA-54F9-56CA-FDF1-8992BD0B0F26}"/>
              </a:ext>
            </a:extLst>
          </p:cNvPr>
          <p:cNvGraphicFramePr>
            <a:graphicFrameLocks noChangeAspect="1"/>
          </p:cNvGraphicFramePr>
          <p:nvPr>
            <p:extLst>
              <p:ext uri="{D42A27DB-BD31-4B8C-83A1-F6EECF244321}">
                <p14:modId xmlns:p14="http://schemas.microsoft.com/office/powerpoint/2010/main" val="699062000"/>
              </p:ext>
            </p:extLst>
          </p:nvPr>
        </p:nvGraphicFramePr>
        <p:xfrm>
          <a:off x="2119349" y="4690318"/>
          <a:ext cx="5765369" cy="560240"/>
        </p:xfrm>
        <a:graphic>
          <a:graphicData uri="http://schemas.openxmlformats.org/presentationml/2006/ole">
            <mc:AlternateContent xmlns:mc="http://schemas.openxmlformats.org/markup-compatibility/2006">
              <mc:Choice xmlns:v="urn:schemas-microsoft-com:vml" Requires="v">
                <p:oleObj name="Equation" r:id="rId5" imgW="1942920" imgH="253800" progId="Equation.DSMT4">
                  <p:embed/>
                </p:oleObj>
              </mc:Choice>
              <mc:Fallback>
                <p:oleObj name="Equation" r:id="rId5" imgW="1942920" imgH="253800" progId="Equation.DSMT4">
                  <p:embed/>
                  <p:pic>
                    <p:nvPicPr>
                      <p:cNvPr id="12" name="Object 11" descr="An equation for T subscript k plus 1.&#10;Long description is available in notes, press F6">
                        <a:extLst>
                          <a:ext uri="{FF2B5EF4-FFF2-40B4-BE49-F238E27FC236}">
                            <a16:creationId xmlns:a16="http://schemas.microsoft.com/office/drawing/2014/main" id="{1AD8FBDA-54F9-56CA-FDF1-8992BD0B0F26}"/>
                          </a:ext>
                        </a:extLst>
                      </p:cNvPr>
                      <p:cNvPicPr/>
                      <p:nvPr/>
                    </p:nvPicPr>
                    <p:blipFill>
                      <a:blip r:embed="rId6"/>
                      <a:stretch>
                        <a:fillRect/>
                      </a:stretch>
                    </p:blipFill>
                    <p:spPr>
                      <a:xfrm>
                        <a:off x="2119349" y="4690318"/>
                        <a:ext cx="5765369" cy="56024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61E85480-7AFD-FDDE-740C-62B49D552AAD}"/>
              </a:ext>
            </a:extLst>
          </p:cNvPr>
          <p:cNvSpPr>
            <a:spLocks noGrp="1"/>
          </p:cNvSpPr>
          <p:nvPr>
            <p:ph sz="quarter" idx="18"/>
          </p:nvPr>
        </p:nvSpPr>
        <p:spPr>
          <a:xfrm>
            <a:off x="552450" y="5542055"/>
            <a:ext cx="3895725" cy="467239"/>
          </a:xfrm>
        </p:spPr>
        <p:txBody>
          <a:bodyPr wrap="square" lIns="0" tIns="18000" rIns="0" bIns="18000" anchor="ctr" anchorCtr="0">
            <a:spAutoFit/>
          </a:bodyPr>
          <a:lstStyle/>
          <a:p>
            <a:pPr marL="101600" indent="-101600">
              <a:buNone/>
            </a:pPr>
            <a:r>
              <a:rPr lang="en-US" sz="2800" noProof="0" dirty="0"/>
              <a:t>Easy to implement when</a:t>
            </a:r>
          </a:p>
        </p:txBody>
      </p:sp>
      <p:graphicFrame>
        <p:nvGraphicFramePr>
          <p:cNvPr id="13" name="Object 12" descr="a equals 1 over 2.">
            <a:extLst>
              <a:ext uri="{FF2B5EF4-FFF2-40B4-BE49-F238E27FC236}">
                <a16:creationId xmlns:a16="http://schemas.microsoft.com/office/drawing/2014/main" id="{3252FC37-8B9C-BA27-6EEB-643143DCF882}"/>
              </a:ext>
            </a:extLst>
          </p:cNvPr>
          <p:cNvGraphicFramePr>
            <a:graphicFrameLocks noChangeAspect="1"/>
          </p:cNvGraphicFramePr>
          <p:nvPr>
            <p:extLst>
              <p:ext uri="{D42A27DB-BD31-4B8C-83A1-F6EECF244321}">
                <p14:modId xmlns:p14="http://schemas.microsoft.com/office/powerpoint/2010/main" val="2391432358"/>
              </p:ext>
            </p:extLst>
          </p:nvPr>
        </p:nvGraphicFramePr>
        <p:xfrm>
          <a:off x="4510364" y="5583471"/>
          <a:ext cx="1427595" cy="462245"/>
        </p:xfrm>
        <a:graphic>
          <a:graphicData uri="http://schemas.openxmlformats.org/presentationml/2006/ole">
            <mc:AlternateContent xmlns:mc="http://schemas.openxmlformats.org/markup-compatibility/2006">
              <mc:Choice xmlns:v="urn:schemas-microsoft-com:vml" Requires="v">
                <p:oleObj name="Equation" r:id="rId7" imgW="495000" imgH="215640" progId="Equation.DSMT4">
                  <p:embed/>
                </p:oleObj>
              </mc:Choice>
              <mc:Fallback>
                <p:oleObj name="Equation" r:id="rId7" imgW="495000" imgH="215640" progId="Equation.DSMT4">
                  <p:embed/>
                  <p:pic>
                    <p:nvPicPr>
                      <p:cNvPr id="13" name="Object 12" descr="a equals 1 over 2.">
                        <a:extLst>
                          <a:ext uri="{FF2B5EF4-FFF2-40B4-BE49-F238E27FC236}">
                            <a16:creationId xmlns:a16="http://schemas.microsoft.com/office/drawing/2014/main" id="{3252FC37-8B9C-BA27-6EEB-643143DCF882}"/>
                          </a:ext>
                        </a:extLst>
                      </p:cNvPr>
                      <p:cNvPicPr/>
                      <p:nvPr/>
                    </p:nvPicPr>
                    <p:blipFill>
                      <a:blip r:embed="rId8"/>
                      <a:stretch>
                        <a:fillRect/>
                      </a:stretch>
                    </p:blipFill>
                    <p:spPr>
                      <a:xfrm>
                        <a:off x="4510364" y="5583471"/>
                        <a:ext cx="1427595" cy="462245"/>
                      </a:xfrm>
                      <a:prstGeom prst="rect">
                        <a:avLst/>
                      </a:prstGeom>
                    </p:spPr>
                  </p:pic>
                </p:oleObj>
              </mc:Fallback>
            </mc:AlternateContent>
          </a:graphicData>
        </a:graphic>
      </p:graphicFrame>
    </p:spTree>
    <p:extLst>
      <p:ext uri="{BB962C8B-B14F-4D97-AF65-F5344CB8AC3E}">
        <p14:creationId xmlns:p14="http://schemas.microsoft.com/office/powerpoint/2010/main" val="2636036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6DD5-DA1A-CB6C-8C6D-53D3B87B539F}"/>
              </a:ext>
            </a:extLst>
          </p:cNvPr>
          <p:cNvSpPr>
            <a:spLocks noGrp="1"/>
          </p:cNvSpPr>
          <p:nvPr>
            <p:ph type="title"/>
          </p:nvPr>
        </p:nvSpPr>
        <p:spPr>
          <a:xfrm>
            <a:off x="561075" y="288217"/>
            <a:ext cx="11114987" cy="559572"/>
          </a:xfrm>
        </p:spPr>
        <p:txBody>
          <a:bodyPr wrap="square" lIns="0" tIns="18000" rIns="0" bIns="18000" anchor="ctr" anchorCtr="0">
            <a:spAutoFit/>
          </a:bodyPr>
          <a:lstStyle/>
          <a:p>
            <a:r>
              <a:rPr lang="en-US" altLang="en-US" sz="3400" noProof="0" dirty="0"/>
              <a:t>Introduction to Scheduling Process Behavior</a:t>
            </a:r>
            <a:endParaRPr lang="en-US" sz="3400" noProof="0" dirty="0"/>
          </a:p>
        </p:txBody>
      </p:sp>
      <p:sp>
        <p:nvSpPr>
          <p:cNvPr id="3" name="Content Placeholder 2">
            <a:extLst>
              <a:ext uri="{FF2B5EF4-FFF2-40B4-BE49-F238E27FC236}">
                <a16:creationId xmlns:a16="http://schemas.microsoft.com/office/drawing/2014/main" id="{D4763A4E-3220-D103-CEE6-BB14EFE225BD}"/>
              </a:ext>
            </a:extLst>
          </p:cNvPr>
          <p:cNvSpPr>
            <a:spLocks noGrp="1"/>
          </p:cNvSpPr>
          <p:nvPr>
            <p:ph sz="quarter" idx="13"/>
          </p:nvPr>
        </p:nvSpPr>
        <p:spPr>
          <a:xfrm>
            <a:off x="561075" y="1075983"/>
            <a:ext cx="11114987" cy="467239"/>
          </a:xfrm>
        </p:spPr>
        <p:txBody>
          <a:bodyPr wrap="square" lIns="0" tIns="18000" rIns="0" bIns="18000" anchor="ctr" anchorCtr="0">
            <a:spAutoFit/>
          </a:bodyPr>
          <a:lstStyle/>
          <a:p>
            <a:pPr marL="101600" indent="-101600">
              <a:buNone/>
            </a:pPr>
            <a:r>
              <a:rPr lang="en-US" sz="2800" spc="-350" noProof="0" dirty="0"/>
              <a:t>C P </a:t>
            </a:r>
            <a:r>
              <a:rPr lang="en-US" sz="2800" noProof="0" dirty="0"/>
              <a:t>U bound v</a:t>
            </a:r>
            <a:r>
              <a:rPr lang="en-US" sz="100" noProof="0" dirty="0"/>
              <a:t>er</a:t>
            </a:r>
            <a:r>
              <a:rPr lang="en-US" sz="2800" noProof="0" dirty="0"/>
              <a:t>s</a:t>
            </a:r>
            <a:r>
              <a:rPr lang="en-US" sz="100" noProof="0" dirty="0"/>
              <a:t>us</a:t>
            </a:r>
            <a:r>
              <a:rPr lang="en-US" sz="2800" noProof="0" dirty="0"/>
              <a:t>. I/O bound processes</a:t>
            </a:r>
          </a:p>
        </p:txBody>
      </p:sp>
      <p:pic>
        <p:nvPicPr>
          <p:cNvPr id="6" name="Picture 5" descr="The figure consists of two parts labeled (a) and (b) that illustrate Bursts of C P U usage alternate with periods of waiting for I/O. &#10;Long description is available in notes, press F6 ">
            <a:extLst>
              <a:ext uri="{FF2B5EF4-FFF2-40B4-BE49-F238E27FC236}">
                <a16:creationId xmlns:a16="http://schemas.microsoft.com/office/drawing/2014/main" id="{A5F39A74-E6E6-66E6-E982-162F99C83EBC}"/>
              </a:ext>
            </a:extLst>
          </p:cNvPr>
          <p:cNvPicPr>
            <a:picLocks noChangeAspect="1"/>
          </p:cNvPicPr>
          <p:nvPr/>
        </p:nvPicPr>
        <p:blipFill>
          <a:blip r:embed="rId3"/>
          <a:stretch>
            <a:fillRect/>
          </a:stretch>
        </p:blipFill>
        <p:spPr>
          <a:xfrm>
            <a:off x="1528852" y="1736967"/>
            <a:ext cx="9134297" cy="3498369"/>
          </a:xfrm>
          <a:prstGeom prst="rect">
            <a:avLst/>
          </a:prstGeom>
        </p:spPr>
      </p:pic>
      <p:sp>
        <p:nvSpPr>
          <p:cNvPr id="4" name="Content Placeholder 3">
            <a:extLst>
              <a:ext uri="{FF2B5EF4-FFF2-40B4-BE49-F238E27FC236}">
                <a16:creationId xmlns:a16="http://schemas.microsoft.com/office/drawing/2014/main" id="{E23B10DC-82F6-32E7-1372-3CE3C4728797}"/>
              </a:ext>
            </a:extLst>
          </p:cNvPr>
          <p:cNvSpPr>
            <a:spLocks noGrp="1"/>
          </p:cNvSpPr>
          <p:nvPr>
            <p:ph sz="quarter" idx="14"/>
          </p:nvPr>
        </p:nvSpPr>
        <p:spPr>
          <a:xfrm>
            <a:off x="2417616" y="5633533"/>
            <a:ext cx="7364738" cy="590349"/>
          </a:xfrm>
        </p:spPr>
        <p:txBody>
          <a:bodyPr wrap="square" lIns="0" tIns="18000" rIns="0" bIns="18000" anchor="ctr" anchorCtr="0">
            <a:spAutoFit/>
          </a:bodyPr>
          <a:lstStyle/>
          <a:p>
            <a:pPr marL="0" indent="0">
              <a:buNone/>
            </a:pPr>
            <a:r>
              <a:rPr lang="en-US" sz="1800" noProof="0" dirty="0"/>
              <a:t>Figure 2.40 Bursts of </a:t>
            </a:r>
            <a:r>
              <a:rPr lang="en-US" sz="1800" spc="-300" noProof="0" dirty="0"/>
              <a:t>C P </a:t>
            </a:r>
            <a:r>
              <a:rPr lang="en-US" sz="1800" noProof="0" dirty="0"/>
              <a:t>U usage alternate with periods of waiting for I/O. (a) A </a:t>
            </a:r>
            <a:r>
              <a:rPr lang="en-US" sz="1800" spc="-300" noProof="0" dirty="0"/>
              <a:t>C P </a:t>
            </a:r>
            <a:r>
              <a:rPr lang="en-US" sz="1800" noProof="0" dirty="0"/>
              <a:t>U-bound process. (b) An I/O-bound process.</a:t>
            </a:r>
          </a:p>
        </p:txBody>
      </p:sp>
    </p:spTree>
    <p:extLst>
      <p:ext uri="{BB962C8B-B14F-4D97-AF65-F5344CB8AC3E}">
        <p14:creationId xmlns:p14="http://schemas.microsoft.com/office/powerpoint/2010/main" val="297548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2EF08D1-5A88-31C6-70C5-08E2DAAA5658}"/>
              </a:ext>
            </a:extLst>
          </p:cNvPr>
          <p:cNvSpPr>
            <a:spLocks noGrp="1" noChangeArrowheads="1"/>
          </p:cNvSpPr>
          <p:nvPr>
            <p:ph type="title"/>
          </p:nvPr>
        </p:nvSpPr>
        <p:spPr>
          <a:xfrm>
            <a:off x="1981200" y="201613"/>
            <a:ext cx="8229600" cy="576262"/>
          </a:xfrm>
        </p:spPr>
        <p:txBody>
          <a:bodyPr/>
          <a:lstStyle/>
          <a:p>
            <a:pPr eaLnBrk="1" hangingPunct="1"/>
            <a:r>
              <a:rPr lang="en-US" altLang="en-US"/>
              <a:t>Example of SJF</a:t>
            </a:r>
          </a:p>
        </p:txBody>
      </p:sp>
      <p:sp>
        <p:nvSpPr>
          <p:cNvPr id="29699" name="Rectangle 36">
            <a:extLst>
              <a:ext uri="{FF2B5EF4-FFF2-40B4-BE49-F238E27FC236}">
                <a16:creationId xmlns:a16="http://schemas.microsoft.com/office/drawing/2014/main" id="{B8EB7CE2-587C-2E08-9E9F-B8DC2C3C8DEF}"/>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marL="0" indent="0">
              <a:buNone/>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marL="0" indent="0">
              <a:buNone/>
              <a:tabLst>
                <a:tab pos="1600200" algn="ctr"/>
                <a:tab pos="3251200" algn="ctr"/>
                <a:tab pos="5140325" algn="ctr"/>
              </a:tabLst>
            </a:pPr>
            <a:r>
              <a:rPr lang="en-US" altLang="en-US" dirty="0"/>
              <a:t>Average waiting time = (3 + 16 + 9 + 0) / 4 = 7</a:t>
            </a:r>
            <a:endParaRPr lang="en-US" altLang="en-US" i="1" baseline="-25000" dirty="0"/>
          </a:p>
        </p:txBody>
      </p:sp>
      <p:pic>
        <p:nvPicPr>
          <p:cNvPr id="29700" name="Picture 1">
            <a:extLst>
              <a:ext uri="{FF2B5EF4-FFF2-40B4-BE49-F238E27FC236}">
                <a16:creationId xmlns:a16="http://schemas.microsoft.com/office/drawing/2014/main" id="{A73621B6-CD9C-61C8-458F-FA3C9D688A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5502" y="4140311"/>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738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0DDC3EE-11A9-ADC4-AA08-CB1C51BA4FF4}"/>
              </a:ext>
            </a:extLst>
          </p:cNvPr>
          <p:cNvSpPr>
            <a:spLocks noGrp="1" noChangeArrowheads="1"/>
          </p:cNvSpPr>
          <p:nvPr>
            <p:ph type="title"/>
          </p:nvPr>
        </p:nvSpPr>
        <p:spPr>
          <a:xfrm>
            <a:off x="2803525" y="153989"/>
            <a:ext cx="7772400" cy="611187"/>
          </a:xfrm>
        </p:spPr>
        <p:txBody>
          <a:bodyPr/>
          <a:lstStyle/>
          <a:p>
            <a:pPr eaLnBrk="1" hangingPunct="1"/>
            <a:r>
              <a:rPr lang="en-US" altLang="en-US"/>
              <a:t>Determining Length of Next CPU Burst</a:t>
            </a:r>
          </a:p>
        </p:txBody>
      </p:sp>
      <p:sp>
        <p:nvSpPr>
          <p:cNvPr id="16387" name="Rectangle 3">
            <a:extLst>
              <a:ext uri="{FF2B5EF4-FFF2-40B4-BE49-F238E27FC236}">
                <a16:creationId xmlns:a16="http://schemas.microsoft.com/office/drawing/2014/main" id="{C7B30825-F849-4BF5-8788-920FC9B83E75}"/>
              </a:ext>
            </a:extLst>
          </p:cNvPr>
          <p:cNvSpPr>
            <a:spLocks noGrp="1" noChangeArrowheads="1"/>
          </p:cNvSpPr>
          <p:nvPr>
            <p:ph type="body" idx="1"/>
          </p:nvPr>
        </p:nvSpPr>
        <p:spPr>
          <a:xfrm>
            <a:off x="2571750" y="1233489"/>
            <a:ext cx="7435850" cy="4935537"/>
          </a:xfrm>
        </p:spPr>
        <p:txBody>
          <a:bodyPr/>
          <a:lstStyle/>
          <a:p>
            <a:pPr>
              <a:defRPr/>
            </a:pPr>
            <a:r>
              <a:rPr lang="en-US" altLang="en-US" dirty="0"/>
              <a:t>Can only estimate the length – should be similar to the previous one</a:t>
            </a:r>
          </a:p>
          <a:p>
            <a:pPr lvl="1">
              <a:defRPr/>
            </a:pPr>
            <a:r>
              <a:rPr lang="en-US" altLang="en-US" dirty="0"/>
              <a:t>Then pick process with shortest predicted next CPU burst</a:t>
            </a:r>
          </a:p>
          <a:p>
            <a:pPr>
              <a:defRPr/>
            </a:pPr>
            <a:endParaRPr lang="en-US" altLang="en-US" dirty="0"/>
          </a:p>
          <a:p>
            <a:pPr>
              <a:defRPr/>
            </a:pPr>
            <a:r>
              <a:rPr lang="en-US" altLang="en-US" dirty="0"/>
              <a:t>Can be done by using the length of previous CPU bursts, using exponential averaging</a:t>
            </a:r>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r>
              <a:rPr lang="en-US" altLang="en-US" dirty="0"/>
              <a:t>Commonly, </a:t>
            </a:r>
            <a:r>
              <a:rPr lang="en-US" altLang="en-US" dirty="0">
                <a:latin typeface="Lucida Grande" pitchFamily="-84" charset="0"/>
              </a:rPr>
              <a:t>α </a:t>
            </a:r>
            <a:r>
              <a:rPr lang="en-US" altLang="en-US" dirty="0"/>
              <a:t>set to ½</a:t>
            </a:r>
          </a:p>
          <a:p>
            <a:pPr>
              <a:defRPr/>
            </a:pPr>
            <a:r>
              <a:rPr lang="en-US" altLang="en-US" dirty="0"/>
              <a:t>Preemptive version called </a:t>
            </a:r>
            <a:r>
              <a:rPr lang="en-US" altLang="en-US" b="1" dirty="0">
                <a:solidFill>
                  <a:srgbClr val="3366FF"/>
                </a:solidFill>
              </a:rPr>
              <a:t>shortest-remaining-time-first</a:t>
            </a:r>
          </a:p>
          <a:p>
            <a:pPr lvl="1">
              <a:buFont typeface="Monotype Sorts" pitchFamily="-84" charset="2"/>
              <a:buNone/>
              <a:defRPr/>
            </a:pPr>
            <a:endParaRPr lang="en-US" altLang="en-US" dirty="0"/>
          </a:p>
          <a:p>
            <a:pPr lvl="1">
              <a:buFont typeface="Monotype Sorts" pitchFamily="-84" charset="2"/>
              <a:buNone/>
              <a:defRPr/>
            </a:pPr>
            <a:endParaRPr lang="en-US" altLang="en-US" dirty="0"/>
          </a:p>
        </p:txBody>
      </p:sp>
      <p:graphicFrame>
        <p:nvGraphicFramePr>
          <p:cNvPr id="31748" name="Object 2">
            <a:extLst>
              <a:ext uri="{FF2B5EF4-FFF2-40B4-BE49-F238E27FC236}">
                <a16:creationId xmlns:a16="http://schemas.microsoft.com/office/drawing/2014/main" id="{09B68E9E-9BB8-E990-5A29-CCA43661A949}"/>
              </a:ext>
            </a:extLst>
          </p:cNvPr>
          <p:cNvGraphicFramePr>
            <a:graphicFrameLocks noChangeAspect="1"/>
          </p:cNvGraphicFramePr>
          <p:nvPr/>
        </p:nvGraphicFramePr>
        <p:xfrm>
          <a:off x="3503614" y="3103564"/>
          <a:ext cx="4427537" cy="1254125"/>
        </p:xfrm>
        <a:graphic>
          <a:graphicData uri="http://schemas.openxmlformats.org/presentationml/2006/ole">
            <mc:AlternateContent xmlns:mc="http://schemas.openxmlformats.org/markup-compatibility/2006">
              <mc:Choice xmlns:v="urn:schemas-microsoft-com:vml" Requires="v">
                <p:oleObj name="Equation" r:id="rId3" imgW="6400800" imgH="1778000" progId="Equation.3">
                  <p:embed/>
                </p:oleObj>
              </mc:Choice>
              <mc:Fallback>
                <p:oleObj name="Equation" r:id="rId3" imgW="6400800" imgH="1778000" progId="Equation.3">
                  <p:embed/>
                  <p:pic>
                    <p:nvPicPr>
                      <p:cNvPr id="31748" name="Object 2">
                        <a:extLst>
                          <a:ext uri="{FF2B5EF4-FFF2-40B4-BE49-F238E27FC236}">
                            <a16:creationId xmlns:a16="http://schemas.microsoft.com/office/drawing/2014/main" id="{09B68E9E-9BB8-E990-5A29-CCA43661A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3103564"/>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49" name="Object 3">
            <a:extLst>
              <a:ext uri="{FF2B5EF4-FFF2-40B4-BE49-F238E27FC236}">
                <a16:creationId xmlns:a16="http://schemas.microsoft.com/office/drawing/2014/main" id="{FE5C0E30-7B6B-3A99-40B3-BC6C03E92CA1}"/>
              </a:ext>
            </a:extLst>
          </p:cNvPr>
          <p:cNvGraphicFramePr>
            <a:graphicFrameLocks noChangeAspect="1"/>
          </p:cNvGraphicFramePr>
          <p:nvPr/>
        </p:nvGraphicFramePr>
        <p:xfrm>
          <a:off x="4752975" y="4068763"/>
          <a:ext cx="2222500" cy="315912"/>
        </p:xfrm>
        <a:graphic>
          <a:graphicData uri="http://schemas.openxmlformats.org/presentationml/2006/ole">
            <mc:AlternateContent xmlns:mc="http://schemas.openxmlformats.org/markup-compatibility/2006">
              <mc:Choice xmlns:v="urn:schemas-microsoft-com:vml" Requires="v">
                <p:oleObj name="Equation" r:id="rId5" imgW="2221536" imgH="317362" progId="Equation.3">
                  <p:embed/>
                </p:oleObj>
              </mc:Choice>
              <mc:Fallback>
                <p:oleObj name="Equation" r:id="rId5" imgW="2221536" imgH="317362" progId="Equation.3">
                  <p:embed/>
                  <p:pic>
                    <p:nvPicPr>
                      <p:cNvPr id="31749" name="Object 3">
                        <a:extLst>
                          <a:ext uri="{FF2B5EF4-FFF2-40B4-BE49-F238E27FC236}">
                            <a16:creationId xmlns:a16="http://schemas.microsoft.com/office/drawing/2014/main" id="{FE5C0E30-7B6B-3A99-40B3-BC6C03E9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2975" y="4068763"/>
                        <a:ext cx="22225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98673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sz="3400" noProof="0" dirty="0"/>
              <a:t>Guaranteed Scheduling</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1075" y="1115902"/>
            <a:ext cx="3849966" cy="405683"/>
          </a:xfrm>
        </p:spPr>
        <p:txBody>
          <a:bodyPr wrap="square" lIns="0" tIns="18000" rIns="0" bIns="18000" anchor="ctr" anchorCtr="0">
            <a:spAutoFit/>
          </a:bodyPr>
          <a:lstStyle/>
          <a:p>
            <a:pPr marL="101600" indent="-101600">
              <a:buNone/>
            </a:pPr>
            <a:r>
              <a:rPr lang="en-US" sz="2400" b="1" noProof="0" dirty="0"/>
              <a:t>Idea:</a:t>
            </a:r>
            <a:r>
              <a:rPr lang="en-US" sz="2400" noProof="0" dirty="0"/>
              <a:t> N processes running</a:t>
            </a:r>
          </a:p>
        </p:txBody>
      </p:sp>
      <p:graphicFrame>
        <p:nvGraphicFramePr>
          <p:cNvPr id="17" name="Object 16" descr="Right headed arrow.">
            <a:extLst>
              <a:ext uri="{FF2B5EF4-FFF2-40B4-BE49-F238E27FC236}">
                <a16:creationId xmlns:a16="http://schemas.microsoft.com/office/drawing/2014/main" id="{B3497C37-44C9-8084-7961-45BCCAD17803}"/>
              </a:ext>
            </a:extLst>
          </p:cNvPr>
          <p:cNvGraphicFramePr>
            <a:graphicFrameLocks noChangeAspect="1"/>
          </p:cNvGraphicFramePr>
          <p:nvPr>
            <p:extLst>
              <p:ext uri="{D42A27DB-BD31-4B8C-83A1-F6EECF244321}">
                <p14:modId xmlns:p14="http://schemas.microsoft.com/office/powerpoint/2010/main" val="4165871511"/>
              </p:ext>
            </p:extLst>
          </p:nvPr>
        </p:nvGraphicFramePr>
        <p:xfrm>
          <a:off x="4471104" y="1179767"/>
          <a:ext cx="577636" cy="314532"/>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7" name="Object 16" descr="Right headed arrow.">
                        <a:extLst>
                          <a:ext uri="{FF2B5EF4-FFF2-40B4-BE49-F238E27FC236}">
                            <a16:creationId xmlns:a16="http://schemas.microsoft.com/office/drawing/2014/main" id="{B3497C37-44C9-8084-7961-45BCCAD17803}"/>
                          </a:ext>
                        </a:extLst>
                      </p:cNvPr>
                      <p:cNvPicPr/>
                      <p:nvPr/>
                    </p:nvPicPr>
                    <p:blipFill>
                      <a:blip r:embed="rId4"/>
                      <a:stretch>
                        <a:fillRect/>
                      </a:stretch>
                    </p:blipFill>
                    <p:spPr>
                      <a:xfrm>
                        <a:off x="4471104" y="1179767"/>
                        <a:ext cx="577636" cy="314532"/>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2C5BF85C-8BB5-231F-099C-EAAA13BCEA38}"/>
              </a:ext>
            </a:extLst>
          </p:cNvPr>
          <p:cNvSpPr>
            <a:spLocks noGrp="1"/>
          </p:cNvSpPr>
          <p:nvPr>
            <p:ph sz="quarter" idx="14"/>
          </p:nvPr>
        </p:nvSpPr>
        <p:spPr>
          <a:xfrm>
            <a:off x="5248275" y="1119394"/>
            <a:ext cx="5196365" cy="405683"/>
          </a:xfrm>
        </p:spPr>
        <p:txBody>
          <a:bodyPr wrap="square" lIns="0" tIns="18000" rIns="0" bIns="18000" anchor="ctr" anchorCtr="0">
            <a:spAutoFit/>
          </a:bodyPr>
          <a:lstStyle/>
          <a:p>
            <a:pPr marL="0" indent="0">
              <a:buNone/>
            </a:pPr>
            <a:r>
              <a:rPr lang="en-US" sz="2400" noProof="0" dirty="0"/>
              <a:t>each process gets 1/Nth of </a:t>
            </a:r>
            <a:r>
              <a:rPr lang="en-US" sz="2400" spc="-300" noProof="0" dirty="0"/>
              <a:t>C P </a:t>
            </a:r>
            <a:r>
              <a:rPr lang="en-US" sz="2400" noProof="0" dirty="0"/>
              <a:t>U time</a:t>
            </a:r>
          </a:p>
        </p:txBody>
      </p:sp>
      <p:sp>
        <p:nvSpPr>
          <p:cNvPr id="5" name="Content Placeholder 4">
            <a:extLst>
              <a:ext uri="{FF2B5EF4-FFF2-40B4-BE49-F238E27FC236}">
                <a16:creationId xmlns:a16="http://schemas.microsoft.com/office/drawing/2014/main" id="{9535049C-2404-5210-0145-2A29D1464456}"/>
              </a:ext>
            </a:extLst>
          </p:cNvPr>
          <p:cNvSpPr>
            <a:spLocks noGrp="1"/>
          </p:cNvSpPr>
          <p:nvPr>
            <p:ph sz="quarter" idx="15"/>
          </p:nvPr>
        </p:nvSpPr>
        <p:spPr>
          <a:xfrm>
            <a:off x="1203003" y="1562363"/>
            <a:ext cx="4000962" cy="405683"/>
          </a:xfrm>
        </p:spPr>
        <p:txBody>
          <a:bodyPr wrap="square" lIns="0" tIns="18000" rIns="0" bIns="18000" anchor="ctr" anchorCtr="0">
            <a:spAutoFit/>
          </a:bodyPr>
          <a:lstStyle/>
          <a:p>
            <a:pPr marL="101600" indent="-101600">
              <a:buNone/>
            </a:pPr>
            <a:r>
              <a:rPr lang="en-US" sz="2400" noProof="0" dirty="0"/>
              <a:t>(also known as fair-share)</a:t>
            </a:r>
          </a:p>
        </p:txBody>
      </p:sp>
      <p:sp>
        <p:nvSpPr>
          <p:cNvPr id="6" name="Content Placeholder 5">
            <a:extLst>
              <a:ext uri="{FF2B5EF4-FFF2-40B4-BE49-F238E27FC236}">
                <a16:creationId xmlns:a16="http://schemas.microsoft.com/office/drawing/2014/main" id="{B1D7DA79-F4D1-C40F-716B-4D516FB25231}"/>
              </a:ext>
            </a:extLst>
          </p:cNvPr>
          <p:cNvSpPr>
            <a:spLocks noGrp="1"/>
          </p:cNvSpPr>
          <p:nvPr>
            <p:ph sz="quarter" idx="16"/>
          </p:nvPr>
        </p:nvSpPr>
        <p:spPr>
          <a:xfrm>
            <a:off x="533399" y="2087504"/>
            <a:ext cx="1646665" cy="405683"/>
          </a:xfrm>
        </p:spPr>
        <p:txBody>
          <a:bodyPr wrap="square" lIns="0" tIns="18000" rIns="0" bIns="18000" anchor="ctr" anchorCtr="0">
            <a:spAutoFit/>
          </a:bodyPr>
          <a:lstStyle/>
          <a:p>
            <a:pPr marL="101600" indent="-101600">
              <a:buNone/>
            </a:pPr>
            <a:r>
              <a:rPr lang="en-US" sz="2400" b="1" noProof="0" dirty="0"/>
              <a:t>Solution:</a:t>
            </a:r>
            <a:endParaRPr lang="en-US" sz="2400" noProof="0" dirty="0"/>
          </a:p>
        </p:txBody>
      </p:sp>
      <p:sp>
        <p:nvSpPr>
          <p:cNvPr id="7" name="Content Placeholder 6">
            <a:extLst>
              <a:ext uri="{FF2B5EF4-FFF2-40B4-BE49-F238E27FC236}">
                <a16:creationId xmlns:a16="http://schemas.microsoft.com/office/drawing/2014/main" id="{169170AA-158D-A973-8BBB-BECAD1D078A7}"/>
              </a:ext>
            </a:extLst>
          </p:cNvPr>
          <p:cNvSpPr>
            <a:spLocks noGrp="1"/>
          </p:cNvSpPr>
          <p:nvPr>
            <p:ph sz="quarter" idx="17"/>
          </p:nvPr>
        </p:nvSpPr>
        <p:spPr>
          <a:xfrm>
            <a:off x="561075" y="2460301"/>
            <a:ext cx="11114987" cy="1298235"/>
          </a:xfrm>
        </p:spPr>
        <p:txBody>
          <a:bodyPr wrap="square" lIns="0" tIns="18000" rIns="0" bIns="18000" anchor="ctr" anchorCtr="0">
            <a:spAutoFit/>
          </a:bodyPr>
          <a:lstStyle/>
          <a:p>
            <a:pPr marL="285750" indent="-285750">
              <a:spcBef>
                <a:spcPts val="600"/>
              </a:spcBef>
            </a:pPr>
            <a:r>
              <a:rPr lang="en-US" sz="2400" noProof="0" dirty="0"/>
              <a:t>Calculate how much </a:t>
            </a:r>
            <a:r>
              <a:rPr lang="en-US" sz="2400" spc="-300" noProof="0" dirty="0"/>
              <a:t>C P </a:t>
            </a:r>
            <a:r>
              <a:rPr lang="en-US" sz="2400" noProof="0" dirty="0"/>
              <a:t>U time it might have gotten: </a:t>
            </a:r>
          </a:p>
          <a:p>
            <a:pPr marL="772668" lvl="1" indent="-285750"/>
            <a:r>
              <a:rPr lang="en-US" sz="2400" noProof="0" dirty="0"/>
              <a:t>Time since process creation divided by N</a:t>
            </a:r>
          </a:p>
          <a:p>
            <a:pPr marL="285750" indent="-285750">
              <a:spcBef>
                <a:spcPts val="600"/>
              </a:spcBef>
            </a:pPr>
            <a:r>
              <a:rPr lang="en-US" sz="2400" noProof="0" dirty="0"/>
              <a:t>Measure actual consumed </a:t>
            </a:r>
            <a:r>
              <a:rPr lang="en-US" sz="2400" spc="-300" noProof="0" dirty="0"/>
              <a:t>C P </a:t>
            </a:r>
            <a:r>
              <a:rPr lang="en-US" sz="2400" noProof="0" dirty="0"/>
              <a:t>U time and form ratio </a:t>
            </a:r>
          </a:p>
        </p:txBody>
      </p:sp>
      <p:sp>
        <p:nvSpPr>
          <p:cNvPr id="8" name="Content Placeholder 7">
            <a:extLst>
              <a:ext uri="{FF2B5EF4-FFF2-40B4-BE49-F238E27FC236}">
                <a16:creationId xmlns:a16="http://schemas.microsoft.com/office/drawing/2014/main" id="{3BB22DD2-9254-C695-2D90-3C190E1A0424}"/>
              </a:ext>
            </a:extLst>
          </p:cNvPr>
          <p:cNvSpPr>
            <a:spLocks noGrp="1"/>
          </p:cNvSpPr>
          <p:nvPr>
            <p:ph sz="quarter" idx="18"/>
          </p:nvPr>
        </p:nvSpPr>
        <p:spPr>
          <a:xfrm>
            <a:off x="560776" y="4088350"/>
            <a:ext cx="782055" cy="405683"/>
          </a:xfrm>
        </p:spPr>
        <p:txBody>
          <a:bodyPr wrap="square" lIns="0" tIns="18000" rIns="0" bIns="18000" anchor="ctr" anchorCtr="0">
            <a:spAutoFit/>
          </a:bodyPr>
          <a:lstStyle/>
          <a:p>
            <a:pPr marL="342900" indent="-342900"/>
            <a:r>
              <a:rPr lang="en-US" sz="2400" noProof="0" dirty="0"/>
              <a:t>0.5 </a:t>
            </a:r>
          </a:p>
        </p:txBody>
      </p:sp>
      <p:graphicFrame>
        <p:nvGraphicFramePr>
          <p:cNvPr id="15" name="Object 14" descr="Right headed arrow.">
            <a:extLst>
              <a:ext uri="{FF2B5EF4-FFF2-40B4-BE49-F238E27FC236}">
                <a16:creationId xmlns:a16="http://schemas.microsoft.com/office/drawing/2014/main" id="{DCC5D3EE-6B2C-F1FA-8869-48A3B014D380}"/>
              </a:ext>
            </a:extLst>
          </p:cNvPr>
          <p:cNvGraphicFramePr>
            <a:graphicFrameLocks noChangeAspect="1"/>
          </p:cNvGraphicFramePr>
          <p:nvPr>
            <p:extLst>
              <p:ext uri="{D42A27DB-BD31-4B8C-83A1-F6EECF244321}">
                <p14:modId xmlns:p14="http://schemas.microsoft.com/office/powerpoint/2010/main" val="327720490"/>
              </p:ext>
            </p:extLst>
          </p:nvPr>
        </p:nvGraphicFramePr>
        <p:xfrm>
          <a:off x="1472935" y="4170438"/>
          <a:ext cx="577636" cy="314532"/>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5" name="Object 14" descr="Right headed arrow.">
                        <a:extLst>
                          <a:ext uri="{FF2B5EF4-FFF2-40B4-BE49-F238E27FC236}">
                            <a16:creationId xmlns:a16="http://schemas.microsoft.com/office/drawing/2014/main" id="{DCC5D3EE-6B2C-F1FA-8869-48A3B014D380}"/>
                          </a:ext>
                        </a:extLst>
                      </p:cNvPr>
                      <p:cNvPicPr/>
                      <p:nvPr/>
                    </p:nvPicPr>
                    <p:blipFill>
                      <a:blip r:embed="rId4"/>
                      <a:stretch>
                        <a:fillRect/>
                      </a:stretch>
                    </p:blipFill>
                    <p:spPr>
                      <a:xfrm>
                        <a:off x="1472935" y="4170438"/>
                        <a:ext cx="577636" cy="314532"/>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CA34267D-594B-F521-E093-1878763A1F4D}"/>
              </a:ext>
            </a:extLst>
          </p:cNvPr>
          <p:cNvSpPr>
            <a:spLocks noGrp="1"/>
          </p:cNvSpPr>
          <p:nvPr>
            <p:ph sz="quarter" idx="20"/>
          </p:nvPr>
        </p:nvSpPr>
        <p:spPr>
          <a:xfrm>
            <a:off x="2236327" y="4083447"/>
            <a:ext cx="7005458" cy="405683"/>
          </a:xfrm>
        </p:spPr>
        <p:txBody>
          <a:bodyPr wrap="square" lIns="0" tIns="18000" rIns="0" bIns="18000" anchor="ctr" anchorCtr="0">
            <a:spAutoFit/>
          </a:bodyPr>
          <a:lstStyle/>
          <a:p>
            <a:pPr marL="101600" indent="-101600">
              <a:buNone/>
            </a:pPr>
            <a:r>
              <a:rPr lang="en-US" sz="2400" noProof="0" dirty="0"/>
              <a:t>process running half the time it was entitled to</a:t>
            </a:r>
          </a:p>
        </p:txBody>
      </p:sp>
      <p:sp>
        <p:nvSpPr>
          <p:cNvPr id="10" name="Content Placeholder 9">
            <a:extLst>
              <a:ext uri="{FF2B5EF4-FFF2-40B4-BE49-F238E27FC236}">
                <a16:creationId xmlns:a16="http://schemas.microsoft.com/office/drawing/2014/main" id="{9BD4601B-8716-D769-C1D8-1ADCF08C11B4}"/>
              </a:ext>
            </a:extLst>
          </p:cNvPr>
          <p:cNvSpPr>
            <a:spLocks noGrp="1"/>
          </p:cNvSpPr>
          <p:nvPr>
            <p:ph sz="quarter" idx="21"/>
          </p:nvPr>
        </p:nvSpPr>
        <p:spPr>
          <a:xfrm>
            <a:off x="560334" y="4587974"/>
            <a:ext cx="776760" cy="405683"/>
          </a:xfrm>
        </p:spPr>
        <p:txBody>
          <a:bodyPr wrap="square" lIns="0" tIns="18000" rIns="0" bIns="18000" anchor="ctr" anchorCtr="0">
            <a:spAutoFit/>
          </a:bodyPr>
          <a:lstStyle/>
          <a:p>
            <a:pPr marL="342900" indent="-342900"/>
            <a:r>
              <a:rPr lang="en-US" sz="2400" noProof="0" dirty="0"/>
              <a:t>2.0</a:t>
            </a:r>
          </a:p>
        </p:txBody>
      </p:sp>
      <p:graphicFrame>
        <p:nvGraphicFramePr>
          <p:cNvPr id="16" name="Object 15" descr="Right headed arrow.">
            <a:extLst>
              <a:ext uri="{FF2B5EF4-FFF2-40B4-BE49-F238E27FC236}">
                <a16:creationId xmlns:a16="http://schemas.microsoft.com/office/drawing/2014/main" id="{06630164-9AE2-9B86-4046-AB32FE174786}"/>
              </a:ext>
            </a:extLst>
          </p:cNvPr>
          <p:cNvGraphicFramePr>
            <a:graphicFrameLocks noChangeAspect="1"/>
          </p:cNvGraphicFramePr>
          <p:nvPr>
            <p:extLst>
              <p:ext uri="{D42A27DB-BD31-4B8C-83A1-F6EECF244321}">
                <p14:modId xmlns:p14="http://schemas.microsoft.com/office/powerpoint/2010/main" val="2950166252"/>
              </p:ext>
            </p:extLst>
          </p:nvPr>
        </p:nvGraphicFramePr>
        <p:xfrm>
          <a:off x="1479766" y="4675158"/>
          <a:ext cx="577636" cy="314532"/>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6" name="Object 15" descr="Right headed arrow.">
                        <a:extLst>
                          <a:ext uri="{FF2B5EF4-FFF2-40B4-BE49-F238E27FC236}">
                            <a16:creationId xmlns:a16="http://schemas.microsoft.com/office/drawing/2014/main" id="{06630164-9AE2-9B86-4046-AB32FE174786}"/>
                          </a:ext>
                        </a:extLst>
                      </p:cNvPr>
                      <p:cNvPicPr/>
                      <p:nvPr/>
                    </p:nvPicPr>
                    <p:blipFill>
                      <a:blip r:embed="rId4"/>
                      <a:stretch>
                        <a:fillRect/>
                      </a:stretch>
                    </p:blipFill>
                    <p:spPr>
                      <a:xfrm>
                        <a:off x="1479766" y="4675158"/>
                        <a:ext cx="577636" cy="314532"/>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2AD18969-AEA2-DEA9-099E-567F3F9277C5}"/>
              </a:ext>
            </a:extLst>
          </p:cNvPr>
          <p:cNvSpPr>
            <a:spLocks noGrp="1"/>
          </p:cNvSpPr>
          <p:nvPr>
            <p:ph sz="quarter" idx="22"/>
          </p:nvPr>
        </p:nvSpPr>
        <p:spPr>
          <a:xfrm>
            <a:off x="2253201" y="4587974"/>
            <a:ext cx="8988045" cy="405683"/>
          </a:xfrm>
        </p:spPr>
        <p:txBody>
          <a:bodyPr wrap="square" lIns="0" tIns="18000" rIns="0" bIns="18000" anchor="ctr" anchorCtr="0">
            <a:spAutoFit/>
          </a:bodyPr>
          <a:lstStyle/>
          <a:p>
            <a:pPr marL="101600" indent="-101600">
              <a:buNone/>
            </a:pPr>
            <a:r>
              <a:rPr lang="en-US" sz="2400" noProof="0" dirty="0"/>
              <a:t>process running twice as much as it was entitled to</a:t>
            </a:r>
          </a:p>
        </p:txBody>
      </p:sp>
      <p:sp>
        <p:nvSpPr>
          <p:cNvPr id="14" name="Content Placeholder 13">
            <a:extLst>
              <a:ext uri="{FF2B5EF4-FFF2-40B4-BE49-F238E27FC236}">
                <a16:creationId xmlns:a16="http://schemas.microsoft.com/office/drawing/2014/main" id="{B9F34347-BBD4-760E-BF97-AD2573546817}"/>
              </a:ext>
            </a:extLst>
          </p:cNvPr>
          <p:cNvSpPr>
            <a:spLocks noGrp="1"/>
          </p:cNvSpPr>
          <p:nvPr>
            <p:ph sz="quarter" idx="25"/>
          </p:nvPr>
        </p:nvSpPr>
        <p:spPr>
          <a:xfrm>
            <a:off x="548853" y="5093253"/>
            <a:ext cx="11114987" cy="1298235"/>
          </a:xfrm>
        </p:spPr>
        <p:txBody>
          <a:bodyPr wrap="square" lIns="0" tIns="18000" rIns="0" bIns="18000" anchor="ctr" anchorCtr="0">
            <a:spAutoFit/>
          </a:bodyPr>
          <a:lstStyle/>
          <a:p>
            <a:pPr marL="342900" indent="-342900">
              <a:spcBef>
                <a:spcPts val="600"/>
              </a:spcBef>
            </a:pPr>
            <a:r>
              <a:rPr lang="en-US" sz="2400" noProof="0" dirty="0"/>
              <a:t>Pick process with the smallest ratio to run next</a:t>
            </a:r>
          </a:p>
          <a:p>
            <a:pPr marL="342900" indent="-342900">
              <a:spcBef>
                <a:spcPts val="600"/>
              </a:spcBef>
            </a:pPr>
            <a:r>
              <a:rPr lang="en-US" sz="2400" noProof="0" dirty="0"/>
              <a:t>How to incorporate priorities (See Linux’ </a:t>
            </a:r>
            <a:r>
              <a:rPr lang="en-US" sz="2400" spc="-300" noProof="0" dirty="0"/>
              <a:t>C F </a:t>
            </a:r>
            <a:r>
              <a:rPr lang="en-US" sz="2400" noProof="0" dirty="0"/>
              <a:t>S)?</a:t>
            </a:r>
          </a:p>
          <a:p>
            <a:pPr marL="342900" indent="-342900">
              <a:spcBef>
                <a:spcPts val="600"/>
              </a:spcBef>
            </a:pPr>
            <a:r>
              <a:rPr lang="en-US" sz="2400" noProof="0" dirty="0"/>
              <a:t>Note: fair-share scheduling can be per-user/-process</a:t>
            </a:r>
          </a:p>
        </p:txBody>
      </p:sp>
    </p:spTree>
    <p:extLst>
      <p:ext uri="{BB962C8B-B14F-4D97-AF65-F5344CB8AC3E}">
        <p14:creationId xmlns:p14="http://schemas.microsoft.com/office/powerpoint/2010/main" val="2741720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Lottery Scheduling</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0107" y="1002383"/>
            <a:ext cx="11114987" cy="1405957"/>
          </a:xfrm>
        </p:spPr>
        <p:txBody>
          <a:bodyPr wrap="square" lIns="0" tIns="18000" rIns="0" bIns="18000" anchor="ctr" anchorCtr="0">
            <a:spAutoFit/>
          </a:bodyPr>
          <a:lstStyle/>
          <a:p>
            <a:pPr marL="342900" indent="-342900">
              <a:spcBef>
                <a:spcPts val="600"/>
              </a:spcBef>
            </a:pPr>
            <a:r>
              <a:rPr lang="en-US" sz="2800" noProof="0" dirty="0"/>
              <a:t>Processes get lottery tickets</a:t>
            </a:r>
          </a:p>
          <a:p>
            <a:pPr marL="342900" indent="-342900">
              <a:spcBef>
                <a:spcPts val="600"/>
              </a:spcBef>
            </a:pPr>
            <a:r>
              <a:rPr lang="en-US" sz="2800" noProof="0" dirty="0"/>
              <a:t>Whenever a scheduling decision is made </a:t>
            </a:r>
            <a:r>
              <a:rPr lang="en-US" sz="2800" spc="-350" noProof="0" dirty="0"/>
              <a:t>O </a:t>
            </a:r>
            <a:r>
              <a:rPr lang="en-US" sz="2800" noProof="0" dirty="0"/>
              <a:t>S chooses a winning ticket randomly</a:t>
            </a:r>
          </a:p>
        </p:txBody>
      </p:sp>
      <p:sp>
        <p:nvSpPr>
          <p:cNvPr id="8" name="Content Placeholder 7">
            <a:extLst>
              <a:ext uri="{FF2B5EF4-FFF2-40B4-BE49-F238E27FC236}">
                <a16:creationId xmlns:a16="http://schemas.microsoft.com/office/drawing/2014/main" id="{3BB22DD2-9254-C695-2D90-3C190E1A0424}"/>
              </a:ext>
            </a:extLst>
          </p:cNvPr>
          <p:cNvSpPr>
            <a:spLocks noGrp="1"/>
          </p:cNvSpPr>
          <p:nvPr>
            <p:ph sz="quarter" idx="18"/>
          </p:nvPr>
        </p:nvSpPr>
        <p:spPr>
          <a:xfrm>
            <a:off x="560776" y="2700853"/>
            <a:ext cx="6592499" cy="467239"/>
          </a:xfrm>
        </p:spPr>
        <p:txBody>
          <a:bodyPr wrap="square" lIns="0" tIns="18000" rIns="0" bIns="18000" anchor="ctr" anchorCtr="0">
            <a:spAutoFit/>
          </a:bodyPr>
          <a:lstStyle/>
          <a:p>
            <a:pPr marL="342900" indent="-342900">
              <a:spcBef>
                <a:spcPts val="600"/>
              </a:spcBef>
            </a:pPr>
            <a:r>
              <a:rPr lang="en-US" sz="2800" noProof="0" dirty="0"/>
              <a:t>Processes can possess multiple tickets</a:t>
            </a:r>
          </a:p>
        </p:txBody>
      </p:sp>
      <p:graphicFrame>
        <p:nvGraphicFramePr>
          <p:cNvPr id="15" name="Object 14" descr="Right headed arrow.">
            <a:extLst>
              <a:ext uri="{FF2B5EF4-FFF2-40B4-BE49-F238E27FC236}">
                <a16:creationId xmlns:a16="http://schemas.microsoft.com/office/drawing/2014/main" id="{DCC5D3EE-6B2C-F1FA-8869-48A3B014D380}"/>
              </a:ext>
            </a:extLst>
          </p:cNvPr>
          <p:cNvGraphicFramePr>
            <a:graphicFrameLocks noChangeAspect="1"/>
          </p:cNvGraphicFramePr>
          <p:nvPr>
            <p:extLst>
              <p:ext uri="{D42A27DB-BD31-4B8C-83A1-F6EECF244321}">
                <p14:modId xmlns:p14="http://schemas.microsoft.com/office/powerpoint/2010/main" val="3104622201"/>
              </p:ext>
            </p:extLst>
          </p:nvPr>
        </p:nvGraphicFramePr>
        <p:xfrm>
          <a:off x="7294892" y="2790344"/>
          <a:ext cx="631752" cy="344000"/>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5" name="Object 14" descr="Right headed arrow.">
                        <a:extLst>
                          <a:ext uri="{FF2B5EF4-FFF2-40B4-BE49-F238E27FC236}">
                            <a16:creationId xmlns:a16="http://schemas.microsoft.com/office/drawing/2014/main" id="{DCC5D3EE-6B2C-F1FA-8869-48A3B014D380}"/>
                          </a:ext>
                        </a:extLst>
                      </p:cNvPr>
                      <p:cNvPicPr/>
                      <p:nvPr/>
                    </p:nvPicPr>
                    <p:blipFill>
                      <a:blip r:embed="rId3"/>
                      <a:stretch>
                        <a:fillRect/>
                      </a:stretch>
                    </p:blipFill>
                    <p:spPr>
                      <a:xfrm>
                        <a:off x="7294892" y="2790344"/>
                        <a:ext cx="631752" cy="3440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CA34267D-594B-F521-E093-1878763A1F4D}"/>
              </a:ext>
            </a:extLst>
          </p:cNvPr>
          <p:cNvSpPr>
            <a:spLocks noGrp="1"/>
          </p:cNvSpPr>
          <p:nvPr>
            <p:ph sz="quarter" idx="20"/>
          </p:nvPr>
        </p:nvSpPr>
        <p:spPr>
          <a:xfrm>
            <a:off x="8048395" y="2697884"/>
            <a:ext cx="1476605" cy="467239"/>
          </a:xfrm>
        </p:spPr>
        <p:txBody>
          <a:bodyPr wrap="square" lIns="0" tIns="18000" rIns="0" bIns="18000" anchor="ctr" anchorCtr="0">
            <a:spAutoFit/>
          </a:bodyPr>
          <a:lstStyle/>
          <a:p>
            <a:pPr marL="101600" indent="-101600">
              <a:buNone/>
            </a:pPr>
            <a:r>
              <a:rPr lang="en-US" sz="2800" noProof="0" dirty="0"/>
              <a:t>Priorities</a:t>
            </a:r>
          </a:p>
        </p:txBody>
      </p:sp>
      <p:sp>
        <p:nvSpPr>
          <p:cNvPr id="14" name="Content Placeholder 13">
            <a:extLst>
              <a:ext uri="{FF2B5EF4-FFF2-40B4-BE49-F238E27FC236}">
                <a16:creationId xmlns:a16="http://schemas.microsoft.com/office/drawing/2014/main" id="{B9F34347-BBD4-760E-BF97-AD2573546817}"/>
              </a:ext>
            </a:extLst>
          </p:cNvPr>
          <p:cNvSpPr>
            <a:spLocks noGrp="1"/>
          </p:cNvSpPr>
          <p:nvPr>
            <p:ph sz="quarter" idx="25"/>
          </p:nvPr>
        </p:nvSpPr>
        <p:spPr>
          <a:xfrm>
            <a:off x="547955" y="3416864"/>
            <a:ext cx="11114988" cy="975070"/>
          </a:xfrm>
        </p:spPr>
        <p:txBody>
          <a:bodyPr wrap="square" lIns="0" tIns="18000" rIns="0" bIns="18000" anchor="ctr" anchorCtr="0">
            <a:spAutoFit/>
          </a:bodyPr>
          <a:lstStyle/>
          <a:p>
            <a:pPr marL="342900" indent="-342900">
              <a:spcBef>
                <a:spcPts val="600"/>
              </a:spcBef>
            </a:pPr>
            <a:r>
              <a:rPr lang="en-US" sz="2800" noProof="0" dirty="0"/>
              <a:t>Tickets can be traded between processes.</a:t>
            </a:r>
          </a:p>
          <a:p>
            <a:pPr marL="342900" indent="-342900">
              <a:spcBef>
                <a:spcPts val="600"/>
              </a:spcBef>
            </a:pPr>
            <a:r>
              <a:rPr lang="en-US" sz="2800" noProof="0" dirty="0"/>
              <a:t>Tickets are immediately available to newly created processes.</a:t>
            </a:r>
          </a:p>
        </p:txBody>
      </p:sp>
    </p:spTree>
    <p:extLst>
      <p:ext uri="{BB962C8B-B14F-4D97-AF65-F5344CB8AC3E}">
        <p14:creationId xmlns:p14="http://schemas.microsoft.com/office/powerpoint/2010/main" val="1195366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89116"/>
            <a:ext cx="11114987" cy="559572"/>
          </a:xfrm>
        </p:spPr>
        <p:txBody>
          <a:bodyPr wrap="square" lIns="0" tIns="18000" rIns="0" bIns="18000" anchor="ctr" anchorCtr="0">
            <a:spAutoFit/>
          </a:bodyPr>
          <a:lstStyle/>
          <a:p>
            <a:pPr>
              <a:tabLst>
                <a:tab pos="1527175" algn="l"/>
              </a:tabLst>
            </a:pPr>
            <a:r>
              <a:rPr lang="en-US" sz="3400" noProof="0" dirty="0"/>
              <a:t>Policy v</a:t>
            </a:r>
            <a:r>
              <a:rPr lang="en-US" sz="100" noProof="0" dirty="0"/>
              <a:t>er</a:t>
            </a:r>
            <a:r>
              <a:rPr lang="en-US" sz="3400" noProof="0" dirty="0"/>
              <a:t>s</a:t>
            </a:r>
            <a:r>
              <a:rPr lang="en-US" sz="100" noProof="0" dirty="0"/>
              <a:t>us</a:t>
            </a:r>
            <a:r>
              <a:rPr lang="en-US" sz="3400" noProof="0" dirty="0"/>
              <a:t>. Mechanism</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0107" y="1085352"/>
            <a:ext cx="11114987" cy="467239"/>
          </a:xfrm>
        </p:spPr>
        <p:txBody>
          <a:bodyPr wrap="square" lIns="0" tIns="18000" rIns="0" bIns="18000" anchor="ctr" anchorCtr="0">
            <a:spAutoFit/>
          </a:bodyPr>
          <a:lstStyle/>
          <a:p>
            <a:pPr marL="0" indent="0">
              <a:spcBef>
                <a:spcPts val="600"/>
              </a:spcBef>
              <a:buNone/>
            </a:pPr>
            <a:r>
              <a:rPr lang="en-US" sz="2800" b="1" noProof="0" dirty="0">
                <a:solidFill>
                  <a:srgbClr val="007FA3"/>
                </a:solidFill>
              </a:rPr>
              <a:t>Important principle</a:t>
            </a:r>
          </a:p>
        </p:txBody>
      </p:sp>
      <p:sp>
        <p:nvSpPr>
          <p:cNvPr id="8" name="Content Placeholder 7">
            <a:extLst>
              <a:ext uri="{FF2B5EF4-FFF2-40B4-BE49-F238E27FC236}">
                <a16:creationId xmlns:a16="http://schemas.microsoft.com/office/drawing/2014/main" id="{3BB22DD2-9254-C695-2D90-3C190E1A0424}"/>
              </a:ext>
            </a:extLst>
          </p:cNvPr>
          <p:cNvSpPr>
            <a:spLocks noGrp="1"/>
          </p:cNvSpPr>
          <p:nvPr>
            <p:ph sz="quarter" idx="18"/>
          </p:nvPr>
        </p:nvSpPr>
        <p:spPr>
          <a:xfrm>
            <a:off x="560775" y="1892187"/>
            <a:ext cx="11115394" cy="1405957"/>
          </a:xfrm>
        </p:spPr>
        <p:txBody>
          <a:bodyPr wrap="square" lIns="0" tIns="18000" rIns="0" bIns="18000" anchor="ctr" anchorCtr="0">
            <a:spAutoFit/>
          </a:bodyPr>
          <a:lstStyle/>
          <a:p>
            <a:pPr marL="0" indent="0">
              <a:spcBef>
                <a:spcPts val="600"/>
              </a:spcBef>
              <a:buNone/>
            </a:pPr>
            <a:r>
              <a:rPr lang="en-US" sz="2800" noProof="0" dirty="0"/>
              <a:t>Here: we may have a scheduling algorithm, but parameters to be filled in by user (process)</a:t>
            </a:r>
          </a:p>
          <a:p>
            <a:pPr marL="0" indent="0">
              <a:spcBef>
                <a:spcPts val="600"/>
              </a:spcBef>
              <a:buNone/>
            </a:pPr>
            <a:r>
              <a:rPr lang="en-US" sz="2800" noProof="0" dirty="0"/>
              <a:t>For instance, to give some child processes higher priority than others</a:t>
            </a:r>
          </a:p>
        </p:txBody>
      </p:sp>
    </p:spTree>
    <p:extLst>
      <p:ext uri="{BB962C8B-B14F-4D97-AF65-F5344CB8AC3E}">
        <p14:creationId xmlns:p14="http://schemas.microsoft.com/office/powerpoint/2010/main" val="1398560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196E-3A4E-62A2-974D-509EED07C8F0}"/>
              </a:ext>
            </a:extLst>
          </p:cNvPr>
          <p:cNvSpPr>
            <a:spLocks noGrp="1"/>
          </p:cNvSpPr>
          <p:nvPr>
            <p:ph type="title"/>
          </p:nvPr>
        </p:nvSpPr>
        <p:spPr>
          <a:xfrm>
            <a:off x="546100" y="282548"/>
            <a:ext cx="10972800" cy="559572"/>
          </a:xfrm>
        </p:spPr>
        <p:txBody>
          <a:bodyPr lIns="0" tIns="18000" rIns="0" bIns="18000" anchor="ctr" anchorCtr="0">
            <a:spAutoFit/>
          </a:bodyPr>
          <a:lstStyle/>
          <a:p>
            <a:r>
              <a:rPr kumimoji="0" lang="en-US" sz="3400" b="1" i="0" u="none" strike="noStrike" kern="0" cap="none" spc="0" normalizeH="0" baseline="0" dirty="0">
                <a:ln>
                  <a:noFill/>
                </a:ln>
                <a:solidFill>
                  <a:srgbClr val="007FA3"/>
                </a:solidFill>
                <a:effectLst/>
                <a:uLnTx/>
                <a:uFillTx/>
                <a:latin typeface="Arial"/>
                <a:cs typeface="Times New Roman"/>
                <a:sym typeface="Times New Roman"/>
              </a:rPr>
              <a:t>Real Time Systems </a:t>
            </a:r>
            <a:r>
              <a:rPr kumimoji="0" lang="en-US" sz="2600" b="1" i="0" u="none" strike="noStrike" kern="0" cap="none" spc="0" normalizeH="0" baseline="0" dirty="0">
                <a:ln>
                  <a:noFill/>
                </a:ln>
                <a:solidFill>
                  <a:srgbClr val="007FA3"/>
                </a:solidFill>
                <a:effectLst/>
                <a:uLnTx/>
                <a:uFillTx/>
                <a:latin typeface="Arial"/>
                <a:cs typeface="Times New Roman"/>
                <a:sym typeface="Times New Roman"/>
              </a:rPr>
              <a:t>(1 of 3)</a:t>
            </a:r>
            <a:endParaRPr lang="en-US" dirty="0"/>
          </a:p>
        </p:txBody>
      </p:sp>
      <p:pic>
        <p:nvPicPr>
          <p:cNvPr id="6" name="Picture 5" descr="A photo shows a car splashing water as it is driving on a road with a line of shrub trees in the background.">
            <a:extLst>
              <a:ext uri="{FF2B5EF4-FFF2-40B4-BE49-F238E27FC236}">
                <a16:creationId xmlns:a16="http://schemas.microsoft.com/office/drawing/2014/main" id="{DD064742-4C94-7029-F346-875AB00B6585}"/>
              </a:ext>
            </a:extLst>
          </p:cNvPr>
          <p:cNvPicPr>
            <a:picLocks noChangeAspect="1"/>
          </p:cNvPicPr>
          <p:nvPr/>
        </p:nvPicPr>
        <p:blipFill>
          <a:blip r:embed="rId3"/>
          <a:stretch>
            <a:fillRect/>
          </a:stretch>
        </p:blipFill>
        <p:spPr>
          <a:xfrm>
            <a:off x="2519241" y="1349104"/>
            <a:ext cx="3132912" cy="2350272"/>
          </a:xfrm>
          <a:prstGeom prst="rect">
            <a:avLst/>
          </a:prstGeom>
        </p:spPr>
      </p:pic>
      <p:sp>
        <p:nvSpPr>
          <p:cNvPr id="3" name="Content Placeholder 2">
            <a:extLst>
              <a:ext uri="{FF2B5EF4-FFF2-40B4-BE49-F238E27FC236}">
                <a16:creationId xmlns:a16="http://schemas.microsoft.com/office/drawing/2014/main" id="{8F33A07D-6FFA-C65D-9E6F-9A75EBC97D7D}"/>
              </a:ext>
            </a:extLst>
          </p:cNvPr>
          <p:cNvSpPr>
            <a:spLocks noGrp="1"/>
          </p:cNvSpPr>
          <p:nvPr>
            <p:ph sz="quarter" idx="13"/>
          </p:nvPr>
        </p:nvSpPr>
        <p:spPr>
          <a:xfrm>
            <a:off x="2613811" y="3812686"/>
            <a:ext cx="1638149" cy="221018"/>
          </a:xfrm>
        </p:spPr>
        <p:txBody>
          <a:bodyPr wrap="square" lIns="0" tIns="18000" rIns="0" bIns="18000" anchor="ctr" anchorCtr="0">
            <a:spAutoFit/>
          </a:bodyPr>
          <a:lstStyle/>
          <a:p>
            <a:pPr marL="101600" indent="-101600">
              <a:buNone/>
            </a:pPr>
            <a:r>
              <a:rPr lang="en-US" sz="1200" dirty="0" err="1">
                <a:effectLst/>
                <a:latin typeface="Arial" panose="020B0604020202020204" pitchFamily="34" charset="0"/>
                <a:ea typeface="Calibri" panose="020F0502020204030204" pitchFamily="34" charset="0"/>
                <a:cs typeface="Arial" panose="020B0604020202020204" pitchFamily="34" charset="0"/>
              </a:rPr>
              <a:t>Yauhen_D</a:t>
            </a:r>
            <a:r>
              <a:rPr lang="en-US" sz="1200" dirty="0">
                <a:effectLst/>
                <a:latin typeface="Arial" panose="020B0604020202020204" pitchFamily="34" charset="0"/>
                <a:ea typeface="Calibri" panose="020F0502020204030204" pitchFamily="34" charset="0"/>
                <a:cs typeface="Arial" panose="020B0604020202020204" pitchFamily="34" charset="0"/>
              </a:rPr>
              <a:t>/Shutterstock </a:t>
            </a:r>
            <a:endParaRPr lang="en-US" sz="1200" dirty="0">
              <a:latin typeface="Arial" panose="020B0604020202020204" pitchFamily="34" charset="0"/>
              <a:cs typeface="Arial" panose="020B0604020202020204" pitchFamily="34" charset="0"/>
            </a:endParaRPr>
          </a:p>
        </p:txBody>
      </p:sp>
      <p:pic>
        <p:nvPicPr>
          <p:cNvPr id="12" name="Picture 11" descr="A photograph of a rocket flying in the sky with smoke released behind.">
            <a:extLst>
              <a:ext uri="{FF2B5EF4-FFF2-40B4-BE49-F238E27FC236}">
                <a16:creationId xmlns:a16="http://schemas.microsoft.com/office/drawing/2014/main" id="{2A264919-36E3-D00F-9A02-6D1CCE9EFEC0}"/>
              </a:ext>
            </a:extLst>
          </p:cNvPr>
          <p:cNvPicPr>
            <a:picLocks noChangeAspect="1"/>
          </p:cNvPicPr>
          <p:nvPr/>
        </p:nvPicPr>
        <p:blipFill>
          <a:blip r:embed="rId4"/>
          <a:stretch>
            <a:fillRect/>
          </a:stretch>
        </p:blipFill>
        <p:spPr>
          <a:xfrm>
            <a:off x="6162529" y="1467087"/>
            <a:ext cx="3975865" cy="2235932"/>
          </a:xfrm>
          <a:prstGeom prst="rect">
            <a:avLst/>
          </a:prstGeom>
        </p:spPr>
      </p:pic>
      <p:sp>
        <p:nvSpPr>
          <p:cNvPr id="5" name="Content Placeholder 4">
            <a:extLst>
              <a:ext uri="{FF2B5EF4-FFF2-40B4-BE49-F238E27FC236}">
                <a16:creationId xmlns:a16="http://schemas.microsoft.com/office/drawing/2014/main" id="{BC338466-1D63-898B-CD8D-4AFC27ECAE47}"/>
              </a:ext>
            </a:extLst>
          </p:cNvPr>
          <p:cNvSpPr>
            <a:spLocks noGrp="1"/>
          </p:cNvSpPr>
          <p:nvPr>
            <p:ph sz="quarter" idx="15"/>
          </p:nvPr>
        </p:nvSpPr>
        <p:spPr>
          <a:xfrm>
            <a:off x="6162529" y="3807984"/>
            <a:ext cx="1638149" cy="221018"/>
          </a:xfrm>
        </p:spPr>
        <p:txBody>
          <a:bodyPr wrap="square" lIns="0" tIns="18000" rIns="0" bIns="18000" anchor="ctr" anchorCtr="0">
            <a:spAutoFit/>
          </a:bodyPr>
          <a:lstStyle/>
          <a:p>
            <a:pPr marL="101600" indent="-101600">
              <a:buNone/>
            </a:pPr>
            <a:r>
              <a:rPr lang="en-US" sz="1200" spc="-150" dirty="0"/>
              <a:t>N A S </a:t>
            </a:r>
            <a:r>
              <a:rPr lang="en-US" sz="1200" dirty="0"/>
              <a:t>A</a:t>
            </a:r>
          </a:p>
        </p:txBody>
      </p:sp>
      <p:sp>
        <p:nvSpPr>
          <p:cNvPr id="7" name="Content Placeholder 6">
            <a:extLst>
              <a:ext uri="{FF2B5EF4-FFF2-40B4-BE49-F238E27FC236}">
                <a16:creationId xmlns:a16="http://schemas.microsoft.com/office/drawing/2014/main" id="{4B8352EB-E1DA-8DB5-538E-E7F4FCD2D8CA}"/>
              </a:ext>
            </a:extLst>
          </p:cNvPr>
          <p:cNvSpPr>
            <a:spLocks noGrp="1"/>
          </p:cNvSpPr>
          <p:nvPr>
            <p:ph sz="quarter" idx="17"/>
          </p:nvPr>
        </p:nvSpPr>
        <p:spPr>
          <a:xfrm>
            <a:off x="542924" y="4126858"/>
            <a:ext cx="11066463" cy="975070"/>
          </a:xfrm>
        </p:spPr>
        <p:txBody>
          <a:bodyPr wrap="square" lIns="0" tIns="18000" rIns="0" bIns="18000" anchor="ctr" anchorCtr="0">
            <a:sp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Meeting deadlines: avoid losing data</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Predictability: avoid quality degradation in multimedia systems</a:t>
            </a:r>
          </a:p>
        </p:txBody>
      </p:sp>
    </p:spTree>
    <p:extLst>
      <p:ext uri="{BB962C8B-B14F-4D97-AF65-F5344CB8AC3E}">
        <p14:creationId xmlns:p14="http://schemas.microsoft.com/office/powerpoint/2010/main" val="195841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A469BAF7-D8C9-EEBF-50B0-D94FEA76A9E5}"/>
              </a:ext>
            </a:extLst>
          </p:cNvPr>
          <p:cNvSpPr>
            <a:spLocks noGrp="1" noChangeArrowheads="1"/>
          </p:cNvSpPr>
          <p:nvPr>
            <p:ph type="title"/>
          </p:nvPr>
        </p:nvSpPr>
        <p:spPr>
          <a:xfrm>
            <a:off x="2389188" y="277813"/>
            <a:ext cx="7821612" cy="576262"/>
          </a:xfrm>
        </p:spPr>
        <p:txBody>
          <a:bodyPr/>
          <a:lstStyle/>
          <a:p>
            <a:pPr eaLnBrk="1" hangingPunct="1"/>
            <a:r>
              <a:rPr lang="en-US" altLang="en-US"/>
              <a:t>Priority-based Scheduling</a:t>
            </a:r>
          </a:p>
        </p:txBody>
      </p:sp>
      <p:sp>
        <p:nvSpPr>
          <p:cNvPr id="82947" name="Content Placeholder 2">
            <a:extLst>
              <a:ext uri="{FF2B5EF4-FFF2-40B4-BE49-F238E27FC236}">
                <a16:creationId xmlns:a16="http://schemas.microsoft.com/office/drawing/2014/main" id="{DA58EEBE-894C-76AC-E7FB-06B94D29AC68}"/>
              </a:ext>
            </a:extLst>
          </p:cNvPr>
          <p:cNvSpPr>
            <a:spLocks noGrp="1" noChangeArrowheads="1"/>
          </p:cNvSpPr>
          <p:nvPr>
            <p:ph idx="1"/>
          </p:nvPr>
        </p:nvSpPr>
        <p:spPr>
          <a:xfrm>
            <a:off x="1432560" y="1195389"/>
            <a:ext cx="9570720" cy="4530725"/>
          </a:xfrm>
        </p:spPr>
        <p:txBody>
          <a:bodyPr/>
          <a:lstStyle/>
          <a:p>
            <a:r>
              <a:rPr lang="en-US" altLang="en-US" dirty="0"/>
              <a:t>For real-time scheduling, scheduler must support preemptive, priority-based scheduling</a:t>
            </a:r>
          </a:p>
          <a:p>
            <a:pPr lvl="1"/>
            <a:r>
              <a:rPr lang="en-US" altLang="en-US" sz="1400"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3366FF"/>
                </a:solidFill>
              </a:rPr>
              <a:t>periodic</a:t>
            </a:r>
            <a:r>
              <a:rPr lang="en-US" altLang="en-US" dirty="0"/>
              <a:t> ones require CPU at constant intervals</a:t>
            </a:r>
          </a:p>
          <a:p>
            <a:pPr lvl="1"/>
            <a:r>
              <a:rPr lang="en-US" altLang="en-US" sz="1400" dirty="0"/>
              <a:t>Has processing time </a:t>
            </a:r>
            <a:r>
              <a:rPr lang="en-US" altLang="en-US" sz="1400" i="1" dirty="0"/>
              <a:t>t</a:t>
            </a:r>
            <a:r>
              <a:rPr lang="en-US" altLang="en-US" sz="1400" dirty="0"/>
              <a:t>, deadline </a:t>
            </a:r>
            <a:r>
              <a:rPr lang="en-US" altLang="en-US" sz="1400" i="1" dirty="0"/>
              <a:t>d, </a:t>
            </a:r>
            <a:r>
              <a:rPr lang="en-US" altLang="en-US" sz="1400" dirty="0"/>
              <a:t>period </a:t>
            </a:r>
            <a:r>
              <a:rPr lang="en-US" altLang="en-US" sz="1400" i="1" dirty="0"/>
              <a:t>p</a:t>
            </a:r>
          </a:p>
          <a:p>
            <a:pPr lvl="1"/>
            <a:r>
              <a:rPr lang="en-US" altLang="en-US" sz="1400" dirty="0"/>
              <a:t>0 ≤ </a:t>
            </a:r>
            <a:r>
              <a:rPr lang="en-US" altLang="en-US" sz="1400" i="1" dirty="0"/>
              <a:t>t</a:t>
            </a:r>
            <a:r>
              <a:rPr lang="en-US" altLang="en-US" sz="1400" dirty="0"/>
              <a:t> ≤ </a:t>
            </a:r>
            <a:r>
              <a:rPr lang="en-US" altLang="en-US" sz="1400" i="1" dirty="0"/>
              <a:t>d</a:t>
            </a:r>
            <a:r>
              <a:rPr lang="en-US" altLang="en-US" sz="1400" dirty="0"/>
              <a:t> ≤ </a:t>
            </a:r>
            <a:r>
              <a:rPr lang="en-US" altLang="en-US" sz="1400" i="1" dirty="0"/>
              <a:t>p</a:t>
            </a:r>
          </a:p>
          <a:p>
            <a:pPr lvl="1"/>
            <a:r>
              <a:rPr lang="en-US" altLang="en-US" sz="1400" b="1" dirty="0">
                <a:solidFill>
                  <a:srgbClr val="3366FF"/>
                </a:solidFill>
              </a:rPr>
              <a:t>Rate</a:t>
            </a:r>
            <a:r>
              <a:rPr lang="en-US" altLang="en-US" sz="1400" dirty="0"/>
              <a:t> of periodic task is 1/</a:t>
            </a:r>
            <a:r>
              <a:rPr lang="en-US" altLang="en-US" sz="1400" i="1" dirty="0"/>
              <a:t>p</a:t>
            </a:r>
            <a:endParaRPr lang="en-US" altLang="en-US" sz="1400" dirty="0"/>
          </a:p>
          <a:p>
            <a:pPr lvl="1"/>
            <a:endParaRPr lang="en-US" altLang="en-US" dirty="0"/>
          </a:p>
          <a:p>
            <a:endParaRPr lang="en-US" altLang="en-US" dirty="0"/>
          </a:p>
          <a:p>
            <a:pPr lvl="1">
              <a:buFont typeface="Monotype Sorts" pitchFamily="-84" charset="2"/>
              <a:buNone/>
            </a:pPr>
            <a:r>
              <a:rPr lang="en-US" altLang="en-US" dirty="0"/>
              <a:t> </a:t>
            </a:r>
          </a:p>
        </p:txBody>
      </p:sp>
      <p:pic>
        <p:nvPicPr>
          <p:cNvPr id="82948" name="Picture 1" descr="Screen Shot 2012-12-17 at 8.41.54 PM.png">
            <a:extLst>
              <a:ext uri="{FF2B5EF4-FFF2-40B4-BE49-F238E27FC236}">
                <a16:creationId xmlns:a16="http://schemas.microsoft.com/office/drawing/2014/main" id="{F2B7C10B-667E-D222-6C1C-3CF98C56E7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2561" y="3677920"/>
            <a:ext cx="6788858" cy="255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560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0D6ADFEF-F04B-8252-3753-F20E25D32066}"/>
              </a:ext>
            </a:extLst>
          </p:cNvPr>
          <p:cNvSpPr>
            <a:spLocks noGrp="1" noChangeArrowheads="1"/>
          </p:cNvSpPr>
          <p:nvPr>
            <p:ph type="title"/>
          </p:nvPr>
        </p:nvSpPr>
        <p:spPr>
          <a:xfrm>
            <a:off x="2400300" y="277813"/>
            <a:ext cx="7810500" cy="576262"/>
          </a:xfrm>
        </p:spPr>
        <p:txBody>
          <a:bodyPr/>
          <a:lstStyle/>
          <a:p>
            <a:pPr eaLnBrk="1" hangingPunct="1"/>
            <a:r>
              <a:rPr lang="en-US" altLang="en-US"/>
              <a:t>Rate Montonic Scheduling</a:t>
            </a:r>
          </a:p>
        </p:txBody>
      </p:sp>
      <p:sp>
        <p:nvSpPr>
          <p:cNvPr id="86019" name="Rectangle 4">
            <a:extLst>
              <a:ext uri="{FF2B5EF4-FFF2-40B4-BE49-F238E27FC236}">
                <a16:creationId xmlns:a16="http://schemas.microsoft.com/office/drawing/2014/main" id="{6666C2CA-21D1-AB5E-D981-810CC21BD153}"/>
              </a:ext>
            </a:extLst>
          </p:cNvPr>
          <p:cNvSpPr>
            <a:spLocks noGrp="1" noChangeArrowheads="1"/>
          </p:cNvSpPr>
          <p:nvPr>
            <p:ph type="body" idx="1"/>
          </p:nvPr>
        </p:nvSpPr>
        <p:spPr>
          <a:xfrm>
            <a:off x="1224501" y="1298576"/>
            <a:ext cx="9295075" cy="3922713"/>
          </a:xfrm>
        </p:spPr>
        <p:txBody>
          <a:bodyPr/>
          <a:lstStyle/>
          <a:p>
            <a:r>
              <a:rPr lang="en-US" altLang="en-US" i="1" dirty="0"/>
              <a:t>P</a:t>
            </a:r>
            <a:r>
              <a:rPr lang="en-US" altLang="en-US" dirty="0"/>
              <a:t>1 and </a:t>
            </a:r>
            <a:r>
              <a:rPr lang="en-US" altLang="en-US" i="1" dirty="0"/>
              <a:t>P</a:t>
            </a:r>
            <a:r>
              <a:rPr lang="en-US" altLang="en-US" dirty="0"/>
              <a:t>2 are 50 and 100, respectively—that is, </a:t>
            </a:r>
            <a:r>
              <a:rPr lang="en-US" altLang="en-US" i="1" dirty="0"/>
              <a:t>p</a:t>
            </a:r>
            <a:r>
              <a:rPr lang="en-US" altLang="en-US" dirty="0"/>
              <a:t>1 = 50 and </a:t>
            </a:r>
            <a:r>
              <a:rPr lang="en-US" altLang="en-US" i="1" dirty="0"/>
              <a:t>p</a:t>
            </a:r>
            <a:r>
              <a:rPr lang="en-US" altLang="en-US" dirty="0"/>
              <a:t>2 = 100. The</a:t>
            </a:r>
          </a:p>
          <a:p>
            <a:pPr lvl="1"/>
            <a:r>
              <a:rPr lang="en-US" altLang="en-US" dirty="0"/>
              <a:t>processing times are </a:t>
            </a:r>
            <a:r>
              <a:rPr lang="en-US" altLang="en-US" i="1" dirty="0"/>
              <a:t>t</a:t>
            </a:r>
            <a:r>
              <a:rPr lang="en-US" altLang="en-US" dirty="0"/>
              <a:t>1 = 20 for </a:t>
            </a:r>
            <a:r>
              <a:rPr lang="en-US" altLang="en-US" i="1" dirty="0"/>
              <a:t>P</a:t>
            </a:r>
            <a:r>
              <a:rPr lang="en-US" altLang="en-US" dirty="0"/>
              <a:t>1 and </a:t>
            </a:r>
            <a:r>
              <a:rPr lang="en-US" altLang="en-US" i="1" dirty="0"/>
              <a:t>t</a:t>
            </a:r>
            <a:r>
              <a:rPr lang="en-US" altLang="en-US" dirty="0"/>
              <a:t>2 = 35 for </a:t>
            </a:r>
            <a:r>
              <a:rPr lang="en-US" altLang="en-US" i="1" dirty="0"/>
              <a:t>P</a:t>
            </a:r>
            <a:r>
              <a:rPr lang="en-US" altLang="en-US" dirty="0"/>
              <a:t>2. The deadline for each</a:t>
            </a:r>
          </a:p>
          <a:p>
            <a:pPr lvl="1"/>
            <a:r>
              <a:rPr lang="en-US" altLang="en-US" dirty="0"/>
              <a:t>process requires that it complete its CPU burst by the start of its next period.</a:t>
            </a:r>
          </a:p>
        </p:txBody>
      </p:sp>
      <p:pic>
        <p:nvPicPr>
          <p:cNvPr id="86020" name="Picture 5">
            <a:extLst>
              <a:ext uri="{FF2B5EF4-FFF2-40B4-BE49-F238E27FC236}">
                <a16:creationId xmlns:a16="http://schemas.microsoft.com/office/drawing/2014/main" id="{9942C4DF-3287-3ED5-F2FF-270920D3D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906" y="3659188"/>
            <a:ext cx="6867525"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383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8C740F9-8182-F09C-43F1-1E533039AD6C}"/>
              </a:ext>
            </a:extLst>
          </p:cNvPr>
          <p:cNvSpPr>
            <a:spLocks noGrp="1" noChangeArrowheads="1"/>
          </p:cNvSpPr>
          <p:nvPr>
            <p:ph type="title"/>
          </p:nvPr>
        </p:nvSpPr>
        <p:spPr>
          <a:xfrm>
            <a:off x="2717800" y="82550"/>
            <a:ext cx="8077200" cy="609600"/>
          </a:xfrm>
        </p:spPr>
        <p:txBody>
          <a:bodyPr/>
          <a:lstStyle/>
          <a:p>
            <a:pPr eaLnBrk="1" hangingPunct="1"/>
            <a:r>
              <a:rPr lang="en-US" altLang="en-US" sz="2400"/>
              <a:t>Missed Deadlines with Rate Monotonic Scheduling</a:t>
            </a:r>
          </a:p>
        </p:txBody>
      </p:sp>
      <p:pic>
        <p:nvPicPr>
          <p:cNvPr id="88067" name="Picture 3">
            <a:extLst>
              <a:ext uri="{FF2B5EF4-FFF2-40B4-BE49-F238E27FC236}">
                <a16:creationId xmlns:a16="http://schemas.microsoft.com/office/drawing/2014/main" id="{1BA8849C-6862-6865-6C55-ECF054343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62" t="40077" r="664" b="40047"/>
          <a:stretch>
            <a:fillRect/>
          </a:stretch>
        </p:blipFill>
        <p:spPr bwMode="auto">
          <a:xfrm>
            <a:off x="1908177" y="1746251"/>
            <a:ext cx="8077199"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88068" name="Rectangle 1">
            <a:extLst>
              <a:ext uri="{FF2B5EF4-FFF2-40B4-BE49-F238E27FC236}">
                <a16:creationId xmlns:a16="http://schemas.microsoft.com/office/drawing/2014/main" id="{1529FBD8-7A28-051D-1683-47F4006489F0}"/>
              </a:ext>
            </a:extLst>
          </p:cNvPr>
          <p:cNvSpPr>
            <a:spLocks noChangeArrowheads="1"/>
          </p:cNvSpPr>
          <p:nvPr/>
        </p:nvSpPr>
        <p:spPr bwMode="auto">
          <a:xfrm>
            <a:off x="2131241" y="3451225"/>
            <a:ext cx="7331075" cy="647700"/>
          </a:xfrm>
          <a:prstGeom prst="rect">
            <a:avLst/>
          </a:prstGeom>
          <a:noFill/>
          <a:ln w="158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latin typeface="PalatinoLTStd-Roman"/>
              </a:rPr>
              <a:t>Assume that process </a:t>
            </a:r>
            <a:r>
              <a:rPr lang="en-US" altLang="en-US" i="1" dirty="0">
                <a:latin typeface="PalatinoLTStd-Italic"/>
              </a:rPr>
              <a:t>P</a:t>
            </a:r>
            <a:r>
              <a:rPr lang="en-US" altLang="en-US" sz="800" dirty="0">
                <a:latin typeface="PalatinoLTStd-Roman"/>
              </a:rPr>
              <a:t>1 </a:t>
            </a:r>
            <a:r>
              <a:rPr lang="en-US" altLang="en-US" dirty="0">
                <a:latin typeface="PalatinoLTStd-Roman"/>
              </a:rPr>
              <a:t>has a period of </a:t>
            </a:r>
            <a:r>
              <a:rPr lang="en-US" altLang="en-US" i="1" dirty="0">
                <a:latin typeface="PalatinoLTStd-Italic"/>
              </a:rPr>
              <a:t>p</a:t>
            </a:r>
            <a:r>
              <a:rPr lang="en-US" altLang="en-US" sz="800" dirty="0">
                <a:latin typeface="PalatinoLTStd-Roman"/>
              </a:rPr>
              <a:t>1 </a:t>
            </a:r>
            <a:r>
              <a:rPr lang="en-US" altLang="en-US" dirty="0">
                <a:latin typeface="STIXMath-Regular"/>
              </a:rPr>
              <a:t>= </a:t>
            </a:r>
            <a:r>
              <a:rPr lang="en-US" altLang="en-US" dirty="0">
                <a:latin typeface="PalatinoLTStd-Roman"/>
              </a:rPr>
              <a:t>50 and a </a:t>
            </a:r>
            <a:r>
              <a:rPr lang="en-US" altLang="en-US" sz="1600" dirty="0">
                <a:latin typeface="PalatinoLTStd-Roman"/>
              </a:rPr>
              <a:t>CPU </a:t>
            </a:r>
            <a:r>
              <a:rPr lang="en-US" altLang="en-US" dirty="0">
                <a:latin typeface="PalatinoLTStd-Roman"/>
              </a:rPr>
              <a:t>burst of </a:t>
            </a:r>
            <a:r>
              <a:rPr lang="en-US" altLang="en-US" i="1" dirty="0">
                <a:latin typeface="PalatinoLTStd-Italic"/>
              </a:rPr>
              <a:t>t</a:t>
            </a:r>
            <a:r>
              <a:rPr lang="en-US" altLang="en-US" sz="800" dirty="0">
                <a:latin typeface="PalatinoLTStd-Roman"/>
              </a:rPr>
              <a:t>1 </a:t>
            </a:r>
            <a:r>
              <a:rPr lang="en-US" altLang="en-US" dirty="0">
                <a:latin typeface="STIXMath-Regular"/>
              </a:rPr>
              <a:t>= </a:t>
            </a:r>
            <a:r>
              <a:rPr lang="en-US" altLang="en-US" dirty="0">
                <a:latin typeface="PalatinoLTStd-Roman"/>
              </a:rPr>
              <a:t>25.</a:t>
            </a:r>
          </a:p>
          <a:p>
            <a:r>
              <a:rPr lang="en-US" altLang="en-US" dirty="0">
                <a:latin typeface="PalatinoLTStd-Roman"/>
              </a:rPr>
              <a:t>For </a:t>
            </a:r>
            <a:r>
              <a:rPr lang="en-US" altLang="en-US" i="1" dirty="0">
                <a:latin typeface="PalatinoLTStd-Italic"/>
              </a:rPr>
              <a:t>P</a:t>
            </a:r>
            <a:r>
              <a:rPr lang="en-US" altLang="en-US" sz="800" dirty="0">
                <a:latin typeface="PalatinoLTStd-Roman"/>
              </a:rPr>
              <a:t>2</a:t>
            </a:r>
            <a:r>
              <a:rPr lang="en-US" altLang="en-US" dirty="0">
                <a:latin typeface="PalatinoLTStd-Roman"/>
              </a:rPr>
              <a:t>, the corresponding values are </a:t>
            </a:r>
            <a:r>
              <a:rPr lang="en-US" altLang="en-US" i="1" dirty="0">
                <a:latin typeface="PalatinoLTStd-Italic"/>
              </a:rPr>
              <a:t>p</a:t>
            </a:r>
            <a:r>
              <a:rPr lang="en-US" altLang="en-US" sz="800" dirty="0">
                <a:latin typeface="PalatinoLTStd-Roman"/>
              </a:rPr>
              <a:t>2 </a:t>
            </a:r>
            <a:r>
              <a:rPr lang="en-US" altLang="en-US" dirty="0">
                <a:latin typeface="STIXMath-Regular"/>
              </a:rPr>
              <a:t>= </a:t>
            </a:r>
            <a:r>
              <a:rPr lang="en-US" altLang="en-US" dirty="0">
                <a:latin typeface="PalatinoLTStd-Roman"/>
              </a:rPr>
              <a:t>80 and </a:t>
            </a:r>
            <a:r>
              <a:rPr lang="en-US" altLang="en-US" i="1" dirty="0">
                <a:latin typeface="PalatinoLTStd-Italic"/>
              </a:rPr>
              <a:t>t</a:t>
            </a:r>
            <a:r>
              <a:rPr lang="en-US" altLang="en-US" sz="800" dirty="0">
                <a:latin typeface="PalatinoLTStd-Roman"/>
              </a:rPr>
              <a:t>2 </a:t>
            </a:r>
            <a:r>
              <a:rPr lang="en-US" altLang="en-US" dirty="0">
                <a:latin typeface="STIXMath-Regular"/>
              </a:rPr>
              <a:t>= </a:t>
            </a:r>
            <a:r>
              <a:rPr lang="en-US" altLang="en-US" dirty="0">
                <a:latin typeface="PalatinoLTStd-Roman"/>
              </a:rPr>
              <a:t>35.</a:t>
            </a:r>
            <a:endParaRPr lang="en-US" altLang="en-US" dirty="0"/>
          </a:p>
        </p:txBody>
      </p:sp>
    </p:spTree>
    <p:extLst>
      <p:ext uri="{BB962C8B-B14F-4D97-AF65-F5344CB8AC3E}">
        <p14:creationId xmlns:p14="http://schemas.microsoft.com/office/powerpoint/2010/main" val="1548479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5EBEAF9-130F-500B-B40D-F311AB45C450}"/>
              </a:ext>
            </a:extLst>
          </p:cNvPr>
          <p:cNvSpPr>
            <a:spLocks noGrp="1" noChangeArrowheads="1"/>
          </p:cNvSpPr>
          <p:nvPr>
            <p:ph type="title"/>
          </p:nvPr>
        </p:nvSpPr>
        <p:spPr>
          <a:xfrm>
            <a:off x="2605088" y="163513"/>
            <a:ext cx="7694612" cy="576262"/>
          </a:xfrm>
        </p:spPr>
        <p:txBody>
          <a:bodyPr/>
          <a:lstStyle/>
          <a:p>
            <a:pPr eaLnBrk="1" hangingPunct="1"/>
            <a:r>
              <a:rPr lang="en-US" altLang="en-US" sz="2800"/>
              <a:t>Earliest Deadline First Scheduling (EDF)</a:t>
            </a:r>
          </a:p>
        </p:txBody>
      </p:sp>
      <p:sp>
        <p:nvSpPr>
          <p:cNvPr id="90115" name="Rectangle 3">
            <a:extLst>
              <a:ext uri="{FF2B5EF4-FFF2-40B4-BE49-F238E27FC236}">
                <a16:creationId xmlns:a16="http://schemas.microsoft.com/office/drawing/2014/main" id="{11815460-481B-11C5-67F2-3E60C650508B}"/>
              </a:ext>
            </a:extLst>
          </p:cNvPr>
          <p:cNvSpPr>
            <a:spLocks noGrp="1" noChangeArrowheads="1"/>
          </p:cNvSpPr>
          <p:nvPr>
            <p:ph type="body" idx="1"/>
          </p:nvPr>
        </p:nvSpPr>
        <p:spPr>
          <a:xfrm>
            <a:off x="1820849" y="1257300"/>
            <a:ext cx="8714629" cy="3538538"/>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p:txBody>
      </p:sp>
      <p:pic>
        <p:nvPicPr>
          <p:cNvPr id="90116" name="Picture 4">
            <a:extLst>
              <a:ext uri="{FF2B5EF4-FFF2-40B4-BE49-F238E27FC236}">
                <a16:creationId xmlns:a16="http://schemas.microsoft.com/office/drawing/2014/main" id="{34B67197-CAB8-8BE5-CBE0-B7AEB227F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1" t="40184" r="711" b="39867"/>
          <a:stretch>
            <a:fillRect/>
          </a:stretch>
        </p:blipFill>
        <p:spPr bwMode="auto">
          <a:xfrm>
            <a:off x="2857501" y="2994025"/>
            <a:ext cx="67722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90117" name="Rectangle 1">
            <a:extLst>
              <a:ext uri="{FF2B5EF4-FFF2-40B4-BE49-F238E27FC236}">
                <a16:creationId xmlns:a16="http://schemas.microsoft.com/office/drawing/2014/main" id="{E84C6910-E481-9113-7EAF-FE4A9B31732B}"/>
              </a:ext>
            </a:extLst>
          </p:cNvPr>
          <p:cNvSpPr>
            <a:spLocks noChangeArrowheads="1"/>
          </p:cNvSpPr>
          <p:nvPr/>
        </p:nvSpPr>
        <p:spPr bwMode="auto">
          <a:xfrm>
            <a:off x="2414589" y="4795838"/>
            <a:ext cx="7215187" cy="646112"/>
          </a:xfrm>
          <a:prstGeom prst="rect">
            <a:avLst/>
          </a:prstGeom>
          <a:noFill/>
          <a:ln w="158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latin typeface="PalatinoLTStd-Roman"/>
              </a:rPr>
              <a:t>Recall that </a:t>
            </a:r>
            <a:r>
              <a:rPr lang="en-US" altLang="en-US" i="1" dirty="0">
                <a:latin typeface="PalatinoLTStd-Italic"/>
              </a:rPr>
              <a:t>P</a:t>
            </a:r>
            <a:r>
              <a:rPr lang="en-US" altLang="en-US" sz="800" dirty="0">
                <a:latin typeface="PalatinoLTStd-Roman"/>
              </a:rPr>
              <a:t>1 </a:t>
            </a:r>
            <a:r>
              <a:rPr lang="en-US" altLang="en-US" dirty="0">
                <a:latin typeface="PalatinoLTStd-Roman"/>
              </a:rPr>
              <a:t>has values of </a:t>
            </a:r>
            <a:r>
              <a:rPr lang="en-US" altLang="en-US" i="1" dirty="0">
                <a:latin typeface="PalatinoLTStd-Italic"/>
              </a:rPr>
              <a:t>p</a:t>
            </a:r>
            <a:r>
              <a:rPr lang="en-US" altLang="en-US" sz="800" dirty="0">
                <a:latin typeface="PalatinoLTStd-Roman"/>
              </a:rPr>
              <a:t>1 </a:t>
            </a:r>
            <a:r>
              <a:rPr lang="en-US" altLang="en-US" dirty="0">
                <a:latin typeface="STIXMath-Regular"/>
              </a:rPr>
              <a:t>= </a:t>
            </a:r>
            <a:r>
              <a:rPr lang="en-US" altLang="en-US" dirty="0">
                <a:latin typeface="PalatinoLTStd-Roman"/>
              </a:rPr>
              <a:t>50 and </a:t>
            </a:r>
            <a:r>
              <a:rPr lang="en-US" altLang="en-US" i="1" dirty="0">
                <a:latin typeface="PalatinoLTStd-Italic"/>
              </a:rPr>
              <a:t>t</a:t>
            </a:r>
            <a:r>
              <a:rPr lang="en-US" altLang="en-US" sz="800" dirty="0">
                <a:latin typeface="PalatinoLTStd-Roman"/>
              </a:rPr>
              <a:t>1 </a:t>
            </a:r>
            <a:r>
              <a:rPr lang="en-US" altLang="en-US" dirty="0">
                <a:latin typeface="STIXMath-Regular"/>
              </a:rPr>
              <a:t>= </a:t>
            </a:r>
            <a:r>
              <a:rPr lang="en-US" altLang="en-US" dirty="0">
                <a:latin typeface="PalatinoLTStd-Roman"/>
              </a:rPr>
              <a:t>25 and that </a:t>
            </a:r>
            <a:r>
              <a:rPr lang="en-US" altLang="en-US" i="1" dirty="0">
                <a:latin typeface="PalatinoLTStd-Italic"/>
              </a:rPr>
              <a:t>P</a:t>
            </a:r>
            <a:r>
              <a:rPr lang="en-US" altLang="en-US" sz="800" dirty="0">
                <a:latin typeface="PalatinoLTStd-Roman"/>
              </a:rPr>
              <a:t>2 </a:t>
            </a:r>
            <a:r>
              <a:rPr lang="en-US" altLang="en-US" dirty="0">
                <a:latin typeface="PalatinoLTStd-Roman"/>
              </a:rPr>
              <a:t>has</a:t>
            </a:r>
          </a:p>
          <a:p>
            <a:r>
              <a:rPr lang="en-US" altLang="en-US" dirty="0">
                <a:latin typeface="PalatinoLTStd-Roman"/>
              </a:rPr>
              <a:t>values of </a:t>
            </a:r>
            <a:r>
              <a:rPr lang="en-US" altLang="en-US" i="1" dirty="0">
                <a:latin typeface="PalatinoLTStd-Italic"/>
              </a:rPr>
              <a:t>p</a:t>
            </a:r>
            <a:r>
              <a:rPr lang="en-US" altLang="en-US" sz="800" dirty="0">
                <a:latin typeface="PalatinoLTStd-Roman"/>
              </a:rPr>
              <a:t>2 </a:t>
            </a:r>
            <a:r>
              <a:rPr lang="en-US" altLang="en-US" dirty="0">
                <a:latin typeface="STIXMath-Regular"/>
              </a:rPr>
              <a:t>= </a:t>
            </a:r>
            <a:r>
              <a:rPr lang="en-US" altLang="en-US" dirty="0">
                <a:latin typeface="PalatinoLTStd-Roman"/>
              </a:rPr>
              <a:t>80 and </a:t>
            </a:r>
            <a:r>
              <a:rPr lang="en-US" altLang="en-US" i="1" dirty="0">
                <a:latin typeface="PalatinoLTStd-Italic"/>
              </a:rPr>
              <a:t>t</a:t>
            </a:r>
            <a:r>
              <a:rPr lang="en-US" altLang="en-US" sz="800" dirty="0">
                <a:latin typeface="PalatinoLTStd-Roman"/>
              </a:rPr>
              <a:t>2 </a:t>
            </a:r>
            <a:r>
              <a:rPr lang="en-US" altLang="en-US" dirty="0">
                <a:latin typeface="STIXMath-Regular"/>
              </a:rPr>
              <a:t>= </a:t>
            </a:r>
            <a:r>
              <a:rPr lang="en-US" altLang="en-US" dirty="0">
                <a:latin typeface="PalatinoLTStd-Roman"/>
              </a:rPr>
              <a:t>35.</a:t>
            </a:r>
            <a:endParaRPr lang="en-US" altLang="en-US" dirty="0"/>
          </a:p>
        </p:txBody>
      </p:sp>
    </p:spTree>
    <p:extLst>
      <p:ext uri="{BB962C8B-B14F-4D97-AF65-F5344CB8AC3E}">
        <p14:creationId xmlns:p14="http://schemas.microsoft.com/office/powerpoint/2010/main" val="3973046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5"/>
            <a:ext cx="11114987" cy="559572"/>
          </a:xfrm>
        </p:spPr>
        <p:txBody>
          <a:bodyPr wrap="square" lIns="0" tIns="18000" rIns="0" bIns="18000" anchor="ctr" anchorCtr="0">
            <a:spAutoFit/>
          </a:bodyPr>
          <a:lstStyle/>
          <a:p>
            <a:r>
              <a:rPr lang="en-US" altLang="en-US" sz="3400" noProof="0" dirty="0"/>
              <a:t>Process State Revisited</a:t>
            </a:r>
            <a:endParaRPr lang="en-US" sz="3400" noProof="0" dirty="0"/>
          </a:p>
        </p:txBody>
      </p:sp>
      <p:pic>
        <p:nvPicPr>
          <p:cNvPr id="5" name="Picture 4" descr="A cyclic process of running, blocked, and ready. &#10;Long description is available in notes, press F6">
            <a:extLst>
              <a:ext uri="{FF2B5EF4-FFF2-40B4-BE49-F238E27FC236}">
                <a16:creationId xmlns:a16="http://schemas.microsoft.com/office/drawing/2014/main" id="{34AD9538-E31A-59BD-77A7-5879A2149680}"/>
              </a:ext>
            </a:extLst>
          </p:cNvPr>
          <p:cNvPicPr>
            <a:picLocks noChangeAspect="1"/>
          </p:cNvPicPr>
          <p:nvPr/>
        </p:nvPicPr>
        <p:blipFill rotWithShape="1">
          <a:blip r:embed="rId3"/>
          <a:srcRect r="49817"/>
          <a:stretch/>
        </p:blipFill>
        <p:spPr>
          <a:xfrm>
            <a:off x="2742078" y="1329300"/>
            <a:ext cx="6707844" cy="3041460"/>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4851373"/>
            <a:ext cx="11137140" cy="1298235"/>
          </a:xfrm>
        </p:spPr>
        <p:txBody>
          <a:bodyPr wrap="square" lIns="0" tIns="18000" rIns="0" bIns="18000" anchor="ctr" anchorCtr="0">
            <a:spAutoFit/>
          </a:bodyPr>
          <a:lstStyle/>
          <a:p>
            <a:pPr marL="0" indent="0">
              <a:spcBef>
                <a:spcPts val="600"/>
              </a:spcBef>
              <a:buNone/>
            </a:pPr>
            <a:r>
              <a:rPr lang="en-US" sz="2400" noProof="0" dirty="0"/>
              <a:t>If more processes ready than </a:t>
            </a:r>
            <a:r>
              <a:rPr lang="en-US" sz="2400" spc="-350" noProof="0" dirty="0"/>
              <a:t>C P U </a:t>
            </a:r>
            <a:r>
              <a:rPr lang="en-US" sz="2400" noProof="0" dirty="0"/>
              <a:t>s available:</a:t>
            </a:r>
          </a:p>
          <a:p>
            <a:pPr marL="342900" indent="-342900">
              <a:spcBef>
                <a:spcPts val="600"/>
              </a:spcBef>
            </a:pPr>
            <a:r>
              <a:rPr lang="en-US" sz="2400" b="1" noProof="0" dirty="0"/>
              <a:t>Scheduler</a:t>
            </a:r>
            <a:r>
              <a:rPr lang="en-US" sz="2400" noProof="0" dirty="0"/>
              <a:t> decides which process to run next</a:t>
            </a:r>
          </a:p>
          <a:p>
            <a:pPr marL="342900" indent="-342900">
              <a:spcBef>
                <a:spcPts val="600"/>
              </a:spcBef>
            </a:pPr>
            <a:r>
              <a:rPr lang="en-US" sz="2400" noProof="0" dirty="0"/>
              <a:t>Algorithm used by scheduler is called </a:t>
            </a:r>
            <a:r>
              <a:rPr lang="en-US" sz="2400" b="1" noProof="0" dirty="0"/>
              <a:t>scheduling algorithm</a:t>
            </a:r>
          </a:p>
        </p:txBody>
      </p:sp>
    </p:spTree>
    <p:extLst>
      <p:ext uri="{BB962C8B-B14F-4D97-AF65-F5344CB8AC3E}">
        <p14:creationId xmlns:p14="http://schemas.microsoft.com/office/powerpoint/2010/main" val="2029263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91209"/>
            <a:ext cx="11114988" cy="559572"/>
          </a:xfrm>
        </p:spPr>
        <p:txBody>
          <a:bodyPr wrap="square" lIns="0" tIns="18000" rIns="0" bIns="18000" anchor="ctr" anchorCtr="0">
            <a:spAutoFit/>
          </a:bodyPr>
          <a:lstStyle/>
          <a:p>
            <a:r>
              <a:rPr lang="en-US" sz="3400" noProof="0" dirty="0"/>
              <a:t>Scheduling Algorithm Goals</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1075" y="990703"/>
            <a:ext cx="11114987" cy="3030000"/>
          </a:xfrm>
        </p:spPr>
        <p:txBody>
          <a:bodyPr wrap="square" lIns="0" tIns="18000" rIns="0" bIns="18000" anchor="ctr" anchorCtr="0">
            <a:spAutoFit/>
          </a:bodyPr>
          <a:lstStyle/>
          <a:p>
            <a:pPr marL="457200" indent="-457200">
              <a:spcBef>
                <a:spcPts val="600"/>
              </a:spcBef>
            </a:pPr>
            <a:r>
              <a:rPr lang="en-US" sz="2800" noProof="0" dirty="0"/>
              <a:t>Interactive systems </a:t>
            </a:r>
          </a:p>
          <a:p>
            <a:pPr marL="916686" lvl="1" indent="-457200"/>
            <a:r>
              <a:rPr lang="en-US" sz="2800" noProof="0" dirty="0"/>
              <a:t>Response time - respond to requests quickly </a:t>
            </a:r>
          </a:p>
          <a:p>
            <a:pPr marL="916686" lvl="1" indent="-457200"/>
            <a:r>
              <a:rPr lang="en-US" sz="2800" noProof="0" dirty="0"/>
              <a:t>Proportionality - meet users' expectations </a:t>
            </a:r>
          </a:p>
          <a:p>
            <a:pPr marL="457200" indent="-457200">
              <a:spcBef>
                <a:spcPts val="600"/>
              </a:spcBef>
            </a:pPr>
            <a:r>
              <a:rPr lang="en-US" sz="2800" noProof="0" dirty="0"/>
              <a:t>Real-time systems </a:t>
            </a:r>
          </a:p>
          <a:p>
            <a:pPr marL="916686" lvl="1" indent="-457200"/>
            <a:r>
              <a:rPr lang="en-US" sz="2800" noProof="0" dirty="0"/>
              <a:t>Meeting deadlines - avoid losing data </a:t>
            </a:r>
          </a:p>
          <a:p>
            <a:pPr marL="916686" lvl="1" indent="-457200"/>
            <a:r>
              <a:rPr lang="en-US" sz="2800" noProof="0" dirty="0"/>
              <a:t>Predictability - avoid quality degradation in multimedia systems</a:t>
            </a:r>
          </a:p>
        </p:txBody>
      </p:sp>
    </p:spTree>
    <p:extLst>
      <p:ext uri="{BB962C8B-B14F-4D97-AF65-F5344CB8AC3E}">
        <p14:creationId xmlns:p14="http://schemas.microsoft.com/office/powerpoint/2010/main" val="989644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DDA141D-CBB2-F20D-3D73-85FD7CDEFA3B}"/>
              </a:ext>
            </a:extLst>
          </p:cNvPr>
          <p:cNvSpPr>
            <a:spLocks noGrp="1" noChangeArrowheads="1"/>
          </p:cNvSpPr>
          <p:nvPr>
            <p:ph type="title"/>
          </p:nvPr>
        </p:nvSpPr>
        <p:spPr>
          <a:xfrm>
            <a:off x="2006600" y="227013"/>
            <a:ext cx="8229600" cy="576262"/>
          </a:xfrm>
        </p:spPr>
        <p:txBody>
          <a:bodyPr/>
          <a:lstStyle/>
          <a:p>
            <a:pPr eaLnBrk="1" hangingPunct="1"/>
            <a:r>
              <a:rPr lang="en-US" altLang="en-US"/>
              <a:t>POSIX Real-Time Scheduling</a:t>
            </a:r>
          </a:p>
        </p:txBody>
      </p:sp>
      <p:sp>
        <p:nvSpPr>
          <p:cNvPr id="56323" name="Rectangle 3">
            <a:extLst>
              <a:ext uri="{FF2B5EF4-FFF2-40B4-BE49-F238E27FC236}">
                <a16:creationId xmlns:a16="http://schemas.microsoft.com/office/drawing/2014/main" id="{6F7DF9B5-649E-4D21-A1EF-E8C332F4AAF3}"/>
              </a:ext>
            </a:extLst>
          </p:cNvPr>
          <p:cNvSpPr>
            <a:spLocks noGrp="1" noChangeArrowheads="1"/>
          </p:cNvSpPr>
          <p:nvPr>
            <p:ph type="body" idx="1"/>
          </p:nvPr>
        </p:nvSpPr>
        <p:spPr>
          <a:xfrm>
            <a:off x="1463040" y="1184275"/>
            <a:ext cx="8417560" cy="4483100"/>
          </a:xfrm>
        </p:spPr>
        <p:txBody>
          <a:bodyPr/>
          <a:lstStyle/>
          <a:p>
            <a:pPr>
              <a:defRPr/>
            </a:pPr>
            <a:r>
              <a:rPr lang="en-US" dirty="0">
                <a:ea typeface="ＭＳ Ｐゴシック" charset="-128"/>
              </a:rPr>
              <a:t>The POSIX.1b standard</a:t>
            </a:r>
          </a:p>
          <a:p>
            <a:pPr>
              <a:defRPr/>
            </a:pPr>
            <a:r>
              <a:rPr lang="en-US" dirty="0">
                <a:ea typeface="ＭＳ Ｐゴシック" charset="-128"/>
              </a:rPr>
              <a:t>API provides functions for managing real-time threads</a:t>
            </a:r>
          </a:p>
          <a:p>
            <a:pPr>
              <a:defRPr/>
            </a:pPr>
            <a:r>
              <a:rPr lang="en-US" dirty="0">
                <a:ea typeface="ＭＳ Ｐゴシック" charset="-128"/>
              </a:rPr>
              <a:t>Defines two scheduling classes for real-time threads:</a:t>
            </a:r>
            <a:endParaRPr lang="en-US" sz="1000" dirty="0">
              <a:ea typeface="ＭＳ Ｐゴシック" charset="-128"/>
            </a:endParaRPr>
          </a:p>
          <a:p>
            <a:pPr marL="746108" lvl="1" indent="-346058">
              <a:buFont typeface="+mj-lt"/>
              <a:buAutoNum type="arabicPeriod"/>
              <a:defRPr/>
            </a:pPr>
            <a:r>
              <a:rPr lang="en-US" dirty="0">
                <a:ea typeface="ＭＳ Ｐゴシック" charset="-128"/>
              </a:rPr>
              <a:t>SCHED_FIFO - threads are scheduled using a FCFS strategy with a FIFO queue. There is no time-slicing for threads of equal priority</a:t>
            </a:r>
          </a:p>
          <a:p>
            <a:pPr marL="746108" lvl="1" indent="-346058">
              <a:buFont typeface="+mj-lt"/>
              <a:buAutoNum type="arabicPeriod"/>
              <a:defRPr/>
            </a:pPr>
            <a:r>
              <a:rPr lang="en-US" dirty="0">
                <a:ea typeface="ＭＳ Ｐゴシック" charset="-128"/>
              </a:rPr>
              <a:t>SCHED_RR - similar to SCHED_FIFO except time-slicing occurs for threads of equal priority</a:t>
            </a:r>
          </a:p>
          <a:p>
            <a:pPr marL="400050" lvl="1" indent="0">
              <a:buNone/>
              <a:defRPr/>
            </a:pPr>
            <a:r>
              <a:rPr lang="en-US" dirty="0">
                <a:ea typeface="ＭＳ Ｐゴシック" charset="-128"/>
              </a:rPr>
              <a:t>	Defines two functions for getting and setting scheduling policy:</a:t>
            </a:r>
          </a:p>
          <a:p>
            <a:pPr marL="742247" lvl="1" indent="-342197" fontAlgn="auto">
              <a:buFont typeface="+mj-lt"/>
              <a:buAutoNum type="arabicPeriod"/>
              <a:defRPr/>
            </a:pPr>
            <a:r>
              <a:rPr lang="en-US" b="1" dirty="0" err="1">
                <a:latin typeface="Courier New"/>
                <a:ea typeface="ＭＳ Ｐゴシック" charset="-128"/>
                <a:cs typeface="Courier New"/>
              </a:rPr>
              <a:t>pthread_attr_getsched_policy</a:t>
            </a:r>
            <a:r>
              <a:rPr lang="en-US" b="1" dirty="0">
                <a:latin typeface="Courier New"/>
                <a:ea typeface="ＭＳ Ｐゴシック" charset="-128"/>
                <a:cs typeface="Courier New"/>
              </a:rPr>
              <a:t>(</a:t>
            </a:r>
            <a:r>
              <a:rPr lang="en-US" b="1" dirty="0" err="1">
                <a:latin typeface="Courier New"/>
                <a:ea typeface="ＭＳ Ｐゴシック" charset="-128"/>
                <a:cs typeface="Courier New"/>
              </a:rPr>
              <a:t>pthread_attr_t</a:t>
            </a:r>
            <a:r>
              <a:rPr lang="en-US" b="1" dirty="0">
                <a:latin typeface="Courier New"/>
                <a:ea typeface="ＭＳ Ｐゴシック" charset="-128"/>
                <a:cs typeface="Courier New"/>
              </a:rPr>
              <a:t> *</a:t>
            </a:r>
            <a:r>
              <a:rPr lang="en-US" b="1" dirty="0" err="1">
                <a:latin typeface="Courier New"/>
                <a:ea typeface="ＭＳ Ｐゴシック" charset="-128"/>
                <a:cs typeface="Courier New"/>
              </a:rPr>
              <a:t>attr</a:t>
            </a:r>
            <a:r>
              <a:rPr lang="en-US" b="1" dirty="0">
                <a:latin typeface="Courier New"/>
                <a:ea typeface="ＭＳ Ｐゴシック" charset="-128"/>
                <a:cs typeface="Courier New"/>
              </a:rPr>
              <a:t>, </a:t>
            </a:r>
            <a:r>
              <a:rPr lang="en-US" b="1" dirty="0" err="1">
                <a:latin typeface="Courier New"/>
                <a:ea typeface="ＭＳ Ｐゴシック" charset="-128"/>
                <a:cs typeface="Courier New"/>
              </a:rPr>
              <a:t>int</a:t>
            </a:r>
            <a:r>
              <a:rPr lang="en-US" b="1" dirty="0">
                <a:latin typeface="Courier New"/>
                <a:ea typeface="ＭＳ Ｐゴシック" charset="-128"/>
                <a:cs typeface="Courier New"/>
              </a:rPr>
              <a:t> *policy) </a:t>
            </a:r>
          </a:p>
          <a:p>
            <a:pPr marL="742247" lvl="1" indent="-342197" fontAlgn="auto">
              <a:buFont typeface="+mj-lt"/>
              <a:buAutoNum type="arabicPeriod"/>
              <a:defRPr/>
            </a:pPr>
            <a:r>
              <a:rPr lang="en-US" b="1" dirty="0" err="1">
                <a:latin typeface="Courier New"/>
                <a:ea typeface="ＭＳ Ｐゴシック" charset="-128"/>
                <a:cs typeface="Courier New"/>
              </a:rPr>
              <a:t>pthread_attr_setsched_policy</a:t>
            </a:r>
            <a:r>
              <a:rPr lang="en-US" b="1" dirty="0">
                <a:latin typeface="Courier New"/>
                <a:ea typeface="ＭＳ Ｐゴシック" charset="-128"/>
                <a:cs typeface="Courier New"/>
              </a:rPr>
              <a:t>(</a:t>
            </a:r>
            <a:r>
              <a:rPr lang="en-US" b="1" dirty="0" err="1">
                <a:latin typeface="Courier New"/>
                <a:ea typeface="ＭＳ Ｐゴシック" charset="-128"/>
                <a:cs typeface="Courier New"/>
              </a:rPr>
              <a:t>pthread_attr_t</a:t>
            </a:r>
            <a:r>
              <a:rPr lang="en-US" b="1" dirty="0">
                <a:latin typeface="Courier New"/>
                <a:ea typeface="ＭＳ Ｐゴシック" charset="-128"/>
                <a:cs typeface="Courier New"/>
              </a:rPr>
              <a:t> *</a:t>
            </a:r>
            <a:r>
              <a:rPr lang="en-US" b="1" dirty="0" err="1">
                <a:latin typeface="Courier New"/>
                <a:ea typeface="ＭＳ Ｐゴシック" charset="-128"/>
                <a:cs typeface="Courier New"/>
              </a:rPr>
              <a:t>attr</a:t>
            </a:r>
            <a:r>
              <a:rPr lang="en-US" b="1" dirty="0">
                <a:latin typeface="Courier New"/>
                <a:ea typeface="ＭＳ Ｐゴシック" charset="-128"/>
                <a:cs typeface="Courier New"/>
              </a:rPr>
              <a:t>, </a:t>
            </a:r>
            <a:r>
              <a:rPr lang="en-US" b="1" dirty="0" err="1">
                <a:latin typeface="Courier New"/>
                <a:ea typeface="ＭＳ Ｐゴシック" charset="-128"/>
                <a:cs typeface="Courier New"/>
              </a:rPr>
              <a:t>int</a:t>
            </a:r>
            <a:r>
              <a:rPr lang="en-US" b="1" dirty="0">
                <a:latin typeface="Courier New"/>
                <a:ea typeface="ＭＳ Ｐゴシック" charset="-128"/>
                <a:cs typeface="Courier New"/>
              </a:rPr>
              <a:t> policy) </a:t>
            </a:r>
          </a:p>
        </p:txBody>
      </p:sp>
    </p:spTree>
    <p:extLst>
      <p:ext uri="{BB962C8B-B14F-4D97-AF65-F5344CB8AC3E}">
        <p14:creationId xmlns:p14="http://schemas.microsoft.com/office/powerpoint/2010/main" val="2538896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9D2B337B-49AF-3C10-611D-FABD75C5801A}"/>
              </a:ext>
            </a:extLst>
          </p:cNvPr>
          <p:cNvSpPr>
            <a:spLocks noGrp="1" noChangeArrowheads="1"/>
          </p:cNvSpPr>
          <p:nvPr>
            <p:ph type="title"/>
          </p:nvPr>
        </p:nvSpPr>
        <p:spPr>
          <a:xfrm>
            <a:off x="2465388" y="277813"/>
            <a:ext cx="7745412" cy="576262"/>
          </a:xfrm>
        </p:spPr>
        <p:txBody>
          <a:bodyPr/>
          <a:lstStyle/>
          <a:p>
            <a:pPr eaLnBrk="1" hangingPunct="1"/>
            <a:r>
              <a:rPr lang="en-US" altLang="en-US"/>
              <a:t>POSIX Real-Time Scheduling API</a:t>
            </a:r>
          </a:p>
        </p:txBody>
      </p:sp>
      <p:sp>
        <p:nvSpPr>
          <p:cNvPr id="96259" name="Rectangle 3">
            <a:extLst>
              <a:ext uri="{FF2B5EF4-FFF2-40B4-BE49-F238E27FC236}">
                <a16:creationId xmlns:a16="http://schemas.microsoft.com/office/drawing/2014/main" id="{F5BB1568-EFA4-4DAD-61F4-BF1000FE027E}"/>
              </a:ext>
            </a:extLst>
          </p:cNvPr>
          <p:cNvSpPr>
            <a:spLocks noGrp="1" noChangeArrowheads="1"/>
          </p:cNvSpPr>
          <p:nvPr>
            <p:ph type="body" idx="1"/>
          </p:nvPr>
        </p:nvSpPr>
        <p:spPr>
          <a:xfrm>
            <a:off x="2330450" y="1066800"/>
            <a:ext cx="7702550" cy="4483100"/>
          </a:xfrm>
        </p:spPr>
        <p:txBody>
          <a:bodyPr/>
          <a:lstStyle/>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#include &lt;pthread.h&gt;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#include &lt;stdio.h&gt;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#define NUM_THREADS 5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int main(int argc, char *argv[])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int i, policy;</a:t>
            </a:r>
            <a:br>
              <a:rPr lang="en-US" altLang="en-US" sz="1500">
                <a:latin typeface="Courier New" panose="02070309020205020404" pitchFamily="49" charset="0"/>
                <a:cs typeface="Courier New" panose="02070309020205020404" pitchFamily="49" charset="0"/>
              </a:rPr>
            </a:br>
            <a:r>
              <a:rPr lang="en-US" altLang="en-US" sz="1500">
                <a:latin typeface="Courier New" panose="02070309020205020404" pitchFamily="49" charset="0"/>
                <a:cs typeface="Courier New" panose="02070309020205020404" pitchFamily="49" charset="0"/>
              </a:rPr>
              <a:t>   pthread_t_tid[NUM_THREADS];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pthread_attr_t attr;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 get the default attributes */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pthread_attr_init(&amp;attr);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 get the current scheduling policy */</a:t>
            </a:r>
            <a:br>
              <a:rPr lang="en-US" altLang="en-US" sz="1500">
                <a:latin typeface="Courier New" panose="02070309020205020404" pitchFamily="49" charset="0"/>
                <a:cs typeface="Courier New" panose="02070309020205020404" pitchFamily="49" charset="0"/>
              </a:rPr>
            </a:br>
            <a:r>
              <a:rPr lang="en-US" altLang="en-US" sz="1500">
                <a:latin typeface="Courier New" panose="02070309020205020404" pitchFamily="49" charset="0"/>
                <a:cs typeface="Courier New" panose="02070309020205020404" pitchFamily="49" charset="0"/>
              </a:rPr>
              <a:t>   if (pthread_attr_getschedpolicy(&amp;attr, &amp;policy) != 0)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fprintf(stderr, "Unable to get policy.\n");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else {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if (policy == SCHED_OTHER) printf("SCHED_OTHER\n");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else if (policy == SCHED_RR) printf("SCHED_RR\n");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else if (policy == SCHED_FIFO) printf("SCHED_FIFO\n");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2741757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C74706B9-5BC9-41C1-4FC3-18319B1A4D77}"/>
              </a:ext>
            </a:extLst>
          </p:cNvPr>
          <p:cNvSpPr>
            <a:spLocks noGrp="1" noChangeArrowheads="1"/>
          </p:cNvSpPr>
          <p:nvPr>
            <p:ph type="title"/>
          </p:nvPr>
        </p:nvSpPr>
        <p:spPr>
          <a:xfrm>
            <a:off x="2628900" y="176213"/>
            <a:ext cx="8039100" cy="576262"/>
          </a:xfrm>
        </p:spPr>
        <p:txBody>
          <a:bodyPr/>
          <a:lstStyle/>
          <a:p>
            <a:pPr eaLnBrk="1" hangingPunct="1"/>
            <a:r>
              <a:rPr lang="en-US" altLang="en-US" sz="2800"/>
              <a:t>POSIX Real-Time Scheduling API (Cont.)</a:t>
            </a:r>
          </a:p>
        </p:txBody>
      </p:sp>
      <p:sp>
        <p:nvSpPr>
          <p:cNvPr id="98307" name="Rectangle 3">
            <a:extLst>
              <a:ext uri="{FF2B5EF4-FFF2-40B4-BE49-F238E27FC236}">
                <a16:creationId xmlns:a16="http://schemas.microsoft.com/office/drawing/2014/main" id="{473D94F3-854D-B79B-ED6D-9A5F81D2EAD0}"/>
              </a:ext>
            </a:extLst>
          </p:cNvPr>
          <p:cNvSpPr>
            <a:spLocks noGrp="1" noChangeArrowheads="1"/>
          </p:cNvSpPr>
          <p:nvPr>
            <p:ph type="body" idx="1"/>
          </p:nvPr>
        </p:nvSpPr>
        <p:spPr>
          <a:xfrm>
            <a:off x="2330450" y="1298575"/>
            <a:ext cx="7702550" cy="4483100"/>
          </a:xfrm>
        </p:spPr>
        <p:txBody>
          <a:bodyPr/>
          <a:lstStyle/>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 set the scheduling policy - FIFO, RR, or OTHER */ </a:t>
            </a:r>
            <a:br>
              <a:rPr lang="en-US" altLang="en-US" sz="1500">
                <a:latin typeface="Courier New" panose="02070309020205020404" pitchFamily="49" charset="0"/>
                <a:cs typeface="Courier New" panose="02070309020205020404" pitchFamily="49" charset="0"/>
              </a:rPr>
            </a:br>
            <a:r>
              <a:rPr lang="en-US" altLang="en-US" sz="1500">
                <a:latin typeface="Courier New" panose="02070309020205020404" pitchFamily="49" charset="0"/>
                <a:cs typeface="Courier New" panose="02070309020205020404" pitchFamily="49" charset="0"/>
              </a:rPr>
              <a:t>   if (pthread_attr_setschedpolicy(&amp;attr, SCHED_FIFO) != 0)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fprintf(stderr, "Unable to set policy.\n");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 create the threads */</a:t>
            </a:r>
            <a:br>
              <a:rPr lang="en-US" altLang="en-US" sz="1500">
                <a:latin typeface="Courier New" panose="02070309020205020404" pitchFamily="49" charset="0"/>
                <a:cs typeface="Courier New" panose="02070309020205020404" pitchFamily="49" charset="0"/>
              </a:rPr>
            </a:br>
            <a:r>
              <a:rPr lang="en-US" altLang="en-US" sz="1500">
                <a:latin typeface="Courier New" panose="02070309020205020404" pitchFamily="49" charset="0"/>
                <a:cs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pthread_create(&amp;tid[i],&amp;attr,runner,NULL);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 now join on each thread */</a:t>
            </a:r>
            <a:br>
              <a:rPr lang="en-US" altLang="en-US" sz="1500">
                <a:latin typeface="Courier New" panose="02070309020205020404" pitchFamily="49" charset="0"/>
                <a:cs typeface="Courier New" panose="02070309020205020404" pitchFamily="49" charset="0"/>
              </a:rPr>
            </a:br>
            <a:r>
              <a:rPr lang="en-US" altLang="en-US" sz="1500">
                <a:latin typeface="Courier New" panose="02070309020205020404" pitchFamily="49" charset="0"/>
                <a:cs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pthread_join(tid[i], NULL);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Each thread will begin control in this function */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void *runner(void *param)</a:t>
            </a:r>
            <a:br>
              <a:rPr lang="en-US" altLang="en-US" sz="1500">
                <a:latin typeface="Courier New" panose="02070309020205020404" pitchFamily="49" charset="0"/>
                <a:cs typeface="Courier New" panose="02070309020205020404" pitchFamily="49" charset="0"/>
              </a:rPr>
            </a:br>
            <a:r>
              <a:rPr lang="en-US" altLang="en-US" sz="1500">
                <a:latin typeface="Courier New" panose="02070309020205020404" pitchFamily="49" charset="0"/>
                <a:cs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 do some work ... */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pthread_exit(0); </a:t>
            </a:r>
          </a:p>
          <a:p>
            <a:pPr marL="0" indent="0">
              <a:buFont typeface="Monotype Sorts" pitchFamily="-84" charset="2"/>
              <a:buNone/>
            </a:pPr>
            <a:r>
              <a:rPr lang="en-US" altLang="en-US" sz="150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977798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9A7686D-6E72-7578-23DE-C1E135D5FFC3}"/>
              </a:ext>
            </a:extLst>
          </p:cNvPr>
          <p:cNvSpPr>
            <a:spLocks noGrp="1" noChangeArrowheads="1"/>
          </p:cNvSpPr>
          <p:nvPr>
            <p:ph type="title"/>
          </p:nvPr>
        </p:nvSpPr>
        <p:spPr>
          <a:xfrm>
            <a:off x="2487614" y="163513"/>
            <a:ext cx="7723187" cy="576262"/>
          </a:xfrm>
        </p:spPr>
        <p:txBody>
          <a:bodyPr/>
          <a:lstStyle/>
          <a:p>
            <a:pPr eaLnBrk="1" hangingPunct="1"/>
            <a:r>
              <a:rPr lang="en-US" altLang="en-US"/>
              <a:t>Multiple-Processor Scheduling</a:t>
            </a:r>
          </a:p>
        </p:txBody>
      </p:sp>
      <p:sp>
        <p:nvSpPr>
          <p:cNvPr id="68611" name="Rectangle 3">
            <a:extLst>
              <a:ext uri="{FF2B5EF4-FFF2-40B4-BE49-F238E27FC236}">
                <a16:creationId xmlns:a16="http://schemas.microsoft.com/office/drawing/2014/main" id="{4ECFA557-9D9E-4229-5C17-F8FD4625BE1B}"/>
              </a:ext>
            </a:extLst>
          </p:cNvPr>
          <p:cNvSpPr>
            <a:spLocks noGrp="1" noChangeArrowheads="1"/>
          </p:cNvSpPr>
          <p:nvPr>
            <p:ph type="body" idx="1"/>
          </p:nvPr>
        </p:nvSpPr>
        <p:spPr>
          <a:xfrm>
            <a:off x="1534602" y="1122364"/>
            <a:ext cx="7939598" cy="4808537"/>
          </a:xfrm>
        </p:spPr>
        <p:txBody>
          <a:bodyPr/>
          <a:lstStyle/>
          <a:p>
            <a:r>
              <a:rPr lang="en-US" altLang="en-US" dirty="0"/>
              <a:t>CPU scheduling more complex when multiple CPUs are available</a:t>
            </a:r>
            <a:endParaRPr lang="en-US" altLang="en-US" sz="800" dirty="0"/>
          </a:p>
          <a:p>
            <a:r>
              <a:rPr lang="en-US" altLang="en-US" b="1" dirty="0">
                <a:solidFill>
                  <a:srgbClr val="3366FF"/>
                </a:solidFill>
              </a:rPr>
              <a:t>Homogeneous</a:t>
            </a:r>
            <a:r>
              <a:rPr lang="en-US" altLang="en-US" b="1" dirty="0"/>
              <a:t> </a:t>
            </a:r>
            <a:r>
              <a:rPr lang="en-US" altLang="en-US" b="1" dirty="0">
                <a:solidFill>
                  <a:srgbClr val="3366FF"/>
                </a:solidFill>
              </a:rPr>
              <a:t>processors</a:t>
            </a:r>
            <a:r>
              <a:rPr lang="en-US" altLang="en-US" b="1" dirty="0"/>
              <a:t> </a:t>
            </a:r>
            <a:r>
              <a:rPr lang="en-US" altLang="en-US" dirty="0"/>
              <a:t>within a multiprocessor</a:t>
            </a:r>
            <a:endParaRPr lang="en-US" altLang="en-US" sz="800" dirty="0"/>
          </a:p>
          <a:p>
            <a:r>
              <a:rPr lang="en-US" altLang="en-US" b="1" dirty="0">
                <a:solidFill>
                  <a:srgbClr val="3366FF"/>
                </a:solidFill>
              </a:rPr>
              <a:t>Asymmetric multiprocessing </a:t>
            </a:r>
            <a:r>
              <a:rPr lang="en-US" altLang="en-US" dirty="0"/>
              <a:t>– only one processor accesses the system data structures, alleviating the need for data sharing</a:t>
            </a:r>
            <a:endParaRPr lang="en-US" altLang="en-US" sz="800" dirty="0"/>
          </a:p>
          <a:p>
            <a:r>
              <a:rPr lang="en-US" altLang="en-US" b="1" dirty="0">
                <a:solidFill>
                  <a:srgbClr val="3366FF"/>
                </a:solidFill>
              </a:rPr>
              <a:t>Symmetric multiprocessing </a:t>
            </a:r>
            <a:r>
              <a:rPr lang="en-US" altLang="en-US" b="1" dirty="0"/>
              <a:t>(</a:t>
            </a:r>
            <a:r>
              <a:rPr lang="en-US" altLang="en-US" b="1" dirty="0">
                <a:solidFill>
                  <a:srgbClr val="3366FF"/>
                </a:solidFill>
              </a:rPr>
              <a:t>SMP</a:t>
            </a:r>
            <a:r>
              <a:rPr lang="en-US" altLang="en-US" b="1" dirty="0"/>
              <a:t>) </a:t>
            </a:r>
            <a:r>
              <a:rPr lang="en-US" altLang="en-US" dirty="0"/>
              <a:t>– each processor is self-scheduling, all processes in common ready queue, or each has its own private queue of ready processes</a:t>
            </a:r>
          </a:p>
          <a:p>
            <a:pPr lvl="1"/>
            <a:r>
              <a:rPr lang="en-US" altLang="en-US" dirty="0"/>
              <a:t>Currently, most common</a:t>
            </a:r>
            <a:endParaRPr lang="en-US" altLang="en-US" sz="800" dirty="0"/>
          </a:p>
          <a:p>
            <a:r>
              <a:rPr lang="en-US" altLang="en-US" b="1" dirty="0">
                <a:solidFill>
                  <a:srgbClr val="3366FF"/>
                </a:solidFill>
              </a:rPr>
              <a:t>Processor affinity </a:t>
            </a:r>
            <a:r>
              <a:rPr lang="en-US" altLang="en-US" dirty="0"/>
              <a:t>– process has affinity for processor on which it is currently running</a:t>
            </a:r>
          </a:p>
          <a:p>
            <a:pPr lvl="1"/>
            <a:r>
              <a:rPr lang="en-US" altLang="en-US" b="1" dirty="0">
                <a:solidFill>
                  <a:srgbClr val="3366FF"/>
                </a:solidFill>
              </a:rPr>
              <a:t>soft affinity</a:t>
            </a:r>
          </a:p>
          <a:p>
            <a:pPr lvl="1"/>
            <a:r>
              <a:rPr lang="en-US" altLang="en-US" b="1" dirty="0">
                <a:solidFill>
                  <a:srgbClr val="3366FF"/>
                </a:solidFill>
              </a:rPr>
              <a:t>hard affinity</a:t>
            </a:r>
          </a:p>
          <a:p>
            <a:pPr lvl="1"/>
            <a:r>
              <a:rPr lang="en-US" altLang="en-US" dirty="0"/>
              <a:t>Variations including </a:t>
            </a:r>
            <a:r>
              <a:rPr lang="en-US" altLang="en-US" b="1" dirty="0">
                <a:solidFill>
                  <a:srgbClr val="3366FF"/>
                </a:solidFill>
              </a:rPr>
              <a:t>processor sets</a:t>
            </a:r>
          </a:p>
        </p:txBody>
      </p:sp>
    </p:spTree>
    <p:extLst>
      <p:ext uri="{BB962C8B-B14F-4D97-AF65-F5344CB8AC3E}">
        <p14:creationId xmlns:p14="http://schemas.microsoft.com/office/powerpoint/2010/main" val="2837539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8DB29DDD-7FA6-A5A9-240A-830C6FF35559}"/>
              </a:ext>
            </a:extLst>
          </p:cNvPr>
          <p:cNvSpPr>
            <a:spLocks noGrp="1" noChangeArrowheads="1"/>
          </p:cNvSpPr>
          <p:nvPr>
            <p:ph type="title"/>
          </p:nvPr>
        </p:nvSpPr>
        <p:spPr>
          <a:xfrm>
            <a:off x="2716214" y="101601"/>
            <a:ext cx="7723187" cy="576263"/>
          </a:xfrm>
        </p:spPr>
        <p:txBody>
          <a:bodyPr/>
          <a:lstStyle/>
          <a:p>
            <a:pPr eaLnBrk="1" hangingPunct="1"/>
            <a:r>
              <a:rPr lang="en-US" altLang="en-US" sz="2400"/>
              <a:t>Multiple-Processor Scheduling – Load Balancing</a:t>
            </a:r>
          </a:p>
        </p:txBody>
      </p:sp>
      <p:sp>
        <p:nvSpPr>
          <p:cNvPr id="72707" name="Rectangle 3">
            <a:extLst>
              <a:ext uri="{FF2B5EF4-FFF2-40B4-BE49-F238E27FC236}">
                <a16:creationId xmlns:a16="http://schemas.microsoft.com/office/drawing/2014/main" id="{5A4FA88A-E26F-E117-687D-F139DD42E1B2}"/>
              </a:ext>
            </a:extLst>
          </p:cNvPr>
          <p:cNvSpPr>
            <a:spLocks noGrp="1" noChangeArrowheads="1"/>
          </p:cNvSpPr>
          <p:nvPr>
            <p:ph type="body" idx="1"/>
          </p:nvPr>
        </p:nvSpPr>
        <p:spPr>
          <a:xfrm>
            <a:off x="1486894" y="1233489"/>
            <a:ext cx="8452236" cy="4808537"/>
          </a:xfrm>
        </p:spPr>
        <p:txBody>
          <a:bodyPr/>
          <a:lstStyle/>
          <a:p>
            <a:r>
              <a:rPr lang="en-US" altLang="en-US" dirty="0"/>
              <a:t>If SMP, need to keep all CPUs loaded for efficiency</a:t>
            </a:r>
          </a:p>
          <a:p>
            <a:r>
              <a:rPr lang="en-US" altLang="en-US" b="1" dirty="0">
                <a:solidFill>
                  <a:srgbClr val="3366FF"/>
                </a:solidFill>
              </a:rPr>
              <a:t>Load balancing </a:t>
            </a:r>
            <a:r>
              <a:rPr lang="en-US" altLang="en-US" dirty="0"/>
              <a:t>attempts to keep workload evenly distributed</a:t>
            </a:r>
          </a:p>
          <a:p>
            <a:r>
              <a:rPr lang="en-US" altLang="en-US" b="1" dirty="0">
                <a:solidFill>
                  <a:srgbClr val="3366FF"/>
                </a:solidFill>
              </a:rPr>
              <a:t>Push migration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3366FF"/>
                </a:solidFill>
              </a:rPr>
              <a:t>Pull migration </a:t>
            </a:r>
            <a:r>
              <a:rPr lang="en-US" altLang="en-US" dirty="0"/>
              <a:t>– idle processors pulls waiting task from busy processor</a:t>
            </a:r>
          </a:p>
          <a:p>
            <a:endParaRPr lang="en-US" altLang="en-US" sz="800" dirty="0"/>
          </a:p>
        </p:txBody>
      </p:sp>
    </p:spTree>
    <p:extLst>
      <p:ext uri="{BB962C8B-B14F-4D97-AF65-F5344CB8AC3E}">
        <p14:creationId xmlns:p14="http://schemas.microsoft.com/office/powerpoint/2010/main" val="2793801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DEF7-7C61-D665-2716-62D29D1D6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CD6DE-C1E2-0782-FC02-94B13314B5AE}"/>
              </a:ext>
            </a:extLst>
          </p:cNvPr>
          <p:cNvSpPr>
            <a:spLocks noGrp="1"/>
          </p:cNvSpPr>
          <p:nvPr>
            <p:ph type="title"/>
          </p:nvPr>
        </p:nvSpPr>
        <p:spPr>
          <a:xfrm>
            <a:off x="561075" y="223998"/>
            <a:ext cx="11114987"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E02D0045-0AE9-F0ED-D37E-00CA2DDEE4A1}"/>
              </a:ext>
            </a:extLst>
          </p:cNvPr>
          <p:cNvSpPr>
            <a:spLocks noGrp="1"/>
          </p:cNvSpPr>
          <p:nvPr>
            <p:ph type="body" idx="1"/>
          </p:nvPr>
        </p:nvSpPr>
        <p:spPr>
          <a:xfrm>
            <a:off x="561075" y="1010980"/>
            <a:ext cx="11114987" cy="344128"/>
          </a:xfrm>
        </p:spPr>
        <p:txBody>
          <a:bodyPr wrap="square" lIns="0" tIns="18000" rIns="0" bIns="18000" anchor="ctr" anchorCtr="0">
            <a:spAutoFit/>
          </a:bodyPr>
          <a:lstStyle/>
          <a:p>
            <a:r>
              <a:rPr lang="en-US" noProof="0" dirty="0"/>
              <a:t>Fifth Edition</a:t>
            </a:r>
          </a:p>
        </p:txBody>
      </p:sp>
      <p:pic>
        <p:nvPicPr>
          <p:cNvPr id="10" name="Picture 9" descr="Front Cover: Modern Operating Systems Fifth edition by Tanenbaum and Bos">
            <a:extLst>
              <a:ext uri="{FF2B5EF4-FFF2-40B4-BE49-F238E27FC236}">
                <a16:creationId xmlns:a16="http://schemas.microsoft.com/office/drawing/2014/main" id="{E12C1E2F-B2D9-6338-FE63-E4352F78B771}"/>
              </a:ext>
            </a:extLst>
          </p:cNvPr>
          <p:cNvPicPr>
            <a:picLocks noChangeAspect="1"/>
          </p:cNvPicPr>
          <p:nvPr/>
        </p:nvPicPr>
        <p:blipFill>
          <a:blip r:embed="rId3"/>
          <a:stretch>
            <a:fillRect/>
          </a:stretch>
        </p:blipFill>
        <p:spPr>
          <a:xfrm>
            <a:off x="587541" y="1583102"/>
            <a:ext cx="3606577" cy="4664505"/>
          </a:xfrm>
          <a:prstGeom prst="rect">
            <a:avLst/>
          </a:prstGeom>
        </p:spPr>
      </p:pic>
      <p:sp>
        <p:nvSpPr>
          <p:cNvPr id="5" name="Content Placeholder 4">
            <a:extLst>
              <a:ext uri="{FF2B5EF4-FFF2-40B4-BE49-F238E27FC236}">
                <a16:creationId xmlns:a16="http://schemas.microsoft.com/office/drawing/2014/main" id="{573ED1FD-5D7C-DB57-5162-1EEDFD097C18}"/>
              </a:ext>
            </a:extLst>
          </p:cNvPr>
          <p:cNvSpPr>
            <a:spLocks noGrp="1"/>
          </p:cNvSpPr>
          <p:nvPr>
            <p:ph sz="quarter" idx="14"/>
          </p:nvPr>
        </p:nvSpPr>
        <p:spPr>
          <a:xfrm>
            <a:off x="6112789" y="2704436"/>
            <a:ext cx="1725283" cy="498016"/>
          </a:xfrm>
        </p:spPr>
        <p:txBody>
          <a:bodyPr wrap="square" lIns="0" tIns="18000" rIns="0" bIns="18000" anchor="ctr" anchorCtr="0">
            <a:spAutoFit/>
          </a:bodyPr>
          <a:lstStyle/>
          <a:p>
            <a:pPr indent="-101600"/>
            <a:r>
              <a:rPr lang="en-US" noProof="0" dirty="0"/>
              <a:t>Chapter 2 </a:t>
            </a:r>
          </a:p>
        </p:txBody>
      </p:sp>
      <p:sp>
        <p:nvSpPr>
          <p:cNvPr id="6" name="Content Placeholder 5">
            <a:extLst>
              <a:ext uri="{FF2B5EF4-FFF2-40B4-BE49-F238E27FC236}">
                <a16:creationId xmlns:a16="http://schemas.microsoft.com/office/drawing/2014/main" id="{8409BB11-A8F8-A616-2ECA-B6EBB8CFBAC2}"/>
              </a:ext>
            </a:extLst>
          </p:cNvPr>
          <p:cNvSpPr>
            <a:spLocks noGrp="1"/>
          </p:cNvSpPr>
          <p:nvPr>
            <p:ph sz="quarter" idx="15"/>
          </p:nvPr>
        </p:nvSpPr>
        <p:spPr>
          <a:xfrm>
            <a:off x="6112789" y="3424285"/>
            <a:ext cx="3036499" cy="374906"/>
          </a:xfrm>
        </p:spPr>
        <p:txBody>
          <a:bodyPr wrap="square" lIns="0" tIns="18000" rIns="0" bIns="18000" anchor="ctr" anchorCtr="0">
            <a:spAutoFit/>
          </a:bodyPr>
          <a:lstStyle/>
          <a:p>
            <a:pPr indent="-101600"/>
            <a:r>
              <a:rPr lang="en-US" noProof="0" dirty="0"/>
              <a:t>Scheduling - End</a:t>
            </a:r>
          </a:p>
        </p:txBody>
      </p:sp>
      <p:pic>
        <p:nvPicPr>
          <p:cNvPr id="32" name="Picture 31" descr="Pearson Logo">
            <a:extLst>
              <a:ext uri="{FF2B5EF4-FFF2-40B4-BE49-F238E27FC236}">
                <a16:creationId xmlns:a16="http://schemas.microsoft.com/office/drawing/2014/main" id="{D4161C6E-B2F8-E595-B743-2B1E63D1D9D2}"/>
              </a:ext>
            </a:extLst>
          </p:cNvPr>
          <p:cNvPicPr>
            <a:picLocks noChangeAspect="1"/>
          </p:cNvPicPr>
          <p:nvPr/>
        </p:nvPicPr>
        <p:blipFill>
          <a:blip r:embed="rId4"/>
          <a:stretch>
            <a:fillRect/>
          </a:stretch>
        </p:blipFill>
        <p:spPr>
          <a:xfrm>
            <a:off x="564371" y="6403680"/>
            <a:ext cx="986560" cy="310866"/>
          </a:xfrm>
          <a:prstGeom prst="rect">
            <a:avLst/>
          </a:prstGeom>
        </p:spPr>
      </p:pic>
      <p:sp>
        <p:nvSpPr>
          <p:cNvPr id="8" name="Content Placeholder 7">
            <a:extLst>
              <a:ext uri="{FF2B5EF4-FFF2-40B4-BE49-F238E27FC236}">
                <a16:creationId xmlns:a16="http://schemas.microsoft.com/office/drawing/2014/main" id="{144C5001-AAE1-6CF3-806E-6C619AF42958}"/>
              </a:ext>
            </a:extLst>
          </p:cNvPr>
          <p:cNvSpPr>
            <a:spLocks noGrp="1"/>
          </p:cNvSpPr>
          <p:nvPr>
            <p:ph sz="quarter" idx="17"/>
          </p:nvPr>
        </p:nvSpPr>
        <p:spPr>
          <a:xfrm>
            <a:off x="5091222" y="6467655"/>
            <a:ext cx="6589712" cy="221018"/>
          </a:xfrm>
        </p:spPr>
        <p:txBody>
          <a:bodyPr lIns="0" tIns="18000" rIns="0" bIns="18000" anchor="ctr" anchorCtr="0">
            <a:spAutoFit/>
          </a:bodyPr>
          <a:lstStyle/>
          <a:p>
            <a:r>
              <a:rPr lang="en-US" altLang="en-US" noProof="0"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515937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9614-9138-8BC6-96B8-2CD752C26B8A}"/>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When to Schedule?</a:t>
            </a:r>
          </a:p>
        </p:txBody>
      </p:sp>
      <p:sp>
        <p:nvSpPr>
          <p:cNvPr id="3" name="Content Placeholder 2">
            <a:extLst>
              <a:ext uri="{FF2B5EF4-FFF2-40B4-BE49-F238E27FC236}">
                <a16:creationId xmlns:a16="http://schemas.microsoft.com/office/drawing/2014/main" id="{A61E123F-9D36-4175-7977-53BFB360DFF2}"/>
              </a:ext>
            </a:extLst>
          </p:cNvPr>
          <p:cNvSpPr>
            <a:spLocks noGrp="1"/>
          </p:cNvSpPr>
          <p:nvPr>
            <p:ph sz="quarter" idx="13"/>
          </p:nvPr>
        </p:nvSpPr>
        <p:spPr>
          <a:xfrm>
            <a:off x="1109715" y="1002940"/>
            <a:ext cx="10165235" cy="2498564"/>
          </a:xfrm>
        </p:spPr>
        <p:txBody>
          <a:bodyPr wrap="square" lIns="0" tIns="18000" rIns="0" bIns="18000" anchor="ctr" anchorCtr="0">
            <a:spAutoFit/>
          </a:bodyPr>
          <a:lstStyle/>
          <a:p>
            <a:pPr marL="342900" indent="-342900">
              <a:spcBef>
                <a:spcPts val="600"/>
              </a:spcBef>
            </a:pPr>
            <a:r>
              <a:rPr lang="en-US" sz="2800" b="1" i="1" noProof="0" dirty="0"/>
              <a:t>Process exits</a:t>
            </a:r>
          </a:p>
          <a:p>
            <a:pPr marL="342900" indent="-342900">
              <a:spcBef>
                <a:spcPts val="600"/>
              </a:spcBef>
            </a:pPr>
            <a:r>
              <a:rPr lang="en-US" sz="2800" b="1" i="1" noProof="0" dirty="0"/>
              <a:t>Process blocks on I/O, Semaphore, etc.</a:t>
            </a:r>
          </a:p>
          <a:p>
            <a:pPr marL="342900" indent="-342900">
              <a:spcBef>
                <a:spcPts val="600"/>
              </a:spcBef>
            </a:pPr>
            <a:r>
              <a:rPr lang="en-US" sz="2800" i="1" noProof="0" dirty="0"/>
              <a:t>When a new process is created</a:t>
            </a:r>
          </a:p>
          <a:p>
            <a:pPr marL="342900" indent="-342900">
              <a:spcBef>
                <a:spcPts val="600"/>
              </a:spcBef>
            </a:pPr>
            <a:r>
              <a:rPr lang="en-US" sz="2800" i="1" noProof="0" dirty="0"/>
              <a:t>When an interrupt occurs:</a:t>
            </a:r>
          </a:p>
          <a:p>
            <a:pPr marL="829818" lvl="1" indent="-342900"/>
            <a:r>
              <a:rPr lang="en-US" sz="2800" i="1" noProof="0" dirty="0"/>
              <a:t>I/O, clock, syscall, etc.</a:t>
            </a:r>
          </a:p>
        </p:txBody>
      </p:sp>
      <p:sp>
        <p:nvSpPr>
          <p:cNvPr id="7" name="Content Placeholder 6">
            <a:extLst>
              <a:ext uri="{FF2B5EF4-FFF2-40B4-BE49-F238E27FC236}">
                <a16:creationId xmlns:a16="http://schemas.microsoft.com/office/drawing/2014/main" id="{C5DEEDB4-197E-C189-77F1-DFE84F195E07}"/>
              </a:ext>
            </a:extLst>
          </p:cNvPr>
          <p:cNvSpPr>
            <a:spLocks noGrp="1"/>
          </p:cNvSpPr>
          <p:nvPr>
            <p:ph sz="quarter" idx="17"/>
          </p:nvPr>
        </p:nvSpPr>
        <p:spPr>
          <a:xfrm>
            <a:off x="552449" y="3655757"/>
            <a:ext cx="11114987" cy="467239"/>
          </a:xfrm>
        </p:spPr>
        <p:txBody>
          <a:bodyPr wrap="square" lIns="0" tIns="18000" rIns="0" bIns="18000" anchor="ctr" anchorCtr="0">
            <a:spAutoFit/>
          </a:bodyPr>
          <a:lstStyle/>
          <a:p>
            <a:pPr marL="101600" indent="-101600" algn="ctr">
              <a:buNone/>
            </a:pPr>
            <a:r>
              <a:rPr lang="en-US" sz="2800" i="1" noProof="0" dirty="0"/>
              <a:t>Preemptive</a:t>
            </a:r>
            <a:r>
              <a:rPr lang="en-US" sz="2400" noProof="0" dirty="0"/>
              <a:t> v</a:t>
            </a:r>
            <a:r>
              <a:rPr lang="en-US" sz="100" noProof="0" dirty="0"/>
              <a:t>ersu</a:t>
            </a:r>
            <a:r>
              <a:rPr lang="en-US" sz="2400" noProof="0" dirty="0"/>
              <a:t>s </a:t>
            </a:r>
            <a:r>
              <a:rPr lang="en-US" sz="2800" b="1" noProof="0" dirty="0"/>
              <a:t>non-preemptive</a:t>
            </a:r>
            <a:r>
              <a:rPr lang="en-US" sz="2800" noProof="0" dirty="0"/>
              <a:t> scheduling?</a:t>
            </a:r>
            <a:endParaRPr lang="en-US" sz="2400" noProof="0" dirty="0"/>
          </a:p>
        </p:txBody>
      </p:sp>
    </p:spTree>
    <p:extLst>
      <p:ext uri="{BB962C8B-B14F-4D97-AF65-F5344CB8AC3E}">
        <p14:creationId xmlns:p14="http://schemas.microsoft.com/office/powerpoint/2010/main" val="260909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9614-9138-8BC6-96B8-2CD752C26B8A}"/>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Categories of Scheduling Algorithms</a:t>
            </a:r>
          </a:p>
        </p:txBody>
      </p:sp>
      <p:sp>
        <p:nvSpPr>
          <p:cNvPr id="3" name="Content Placeholder 2">
            <a:extLst>
              <a:ext uri="{FF2B5EF4-FFF2-40B4-BE49-F238E27FC236}">
                <a16:creationId xmlns:a16="http://schemas.microsoft.com/office/drawing/2014/main" id="{A61E123F-9D36-4175-7977-53BFB360DFF2}"/>
              </a:ext>
            </a:extLst>
          </p:cNvPr>
          <p:cNvSpPr>
            <a:spLocks noGrp="1"/>
          </p:cNvSpPr>
          <p:nvPr>
            <p:ph sz="quarter" idx="13"/>
          </p:nvPr>
        </p:nvSpPr>
        <p:spPr>
          <a:xfrm>
            <a:off x="1459573" y="1363480"/>
            <a:ext cx="8869172" cy="1482901"/>
          </a:xfrm>
        </p:spPr>
        <p:txBody>
          <a:bodyPr wrap="square" lIns="0" tIns="18000" rIns="0" bIns="18000" anchor="ctr" anchorCtr="0">
            <a:spAutoFit/>
          </a:bodyPr>
          <a:lstStyle/>
          <a:p>
            <a:pPr marL="342900" indent="-342900">
              <a:spcBef>
                <a:spcPts val="600"/>
              </a:spcBef>
            </a:pPr>
            <a:r>
              <a:rPr lang="en-US" sz="2800" noProof="0" dirty="0"/>
              <a:t>Batch</a:t>
            </a:r>
          </a:p>
          <a:p>
            <a:pPr marL="342900" indent="-342900">
              <a:spcBef>
                <a:spcPts val="600"/>
              </a:spcBef>
            </a:pPr>
            <a:r>
              <a:rPr lang="en-US" sz="2800" noProof="0" dirty="0"/>
              <a:t>Interactive</a:t>
            </a:r>
          </a:p>
          <a:p>
            <a:pPr marL="342900" indent="-342900">
              <a:spcBef>
                <a:spcPts val="600"/>
              </a:spcBef>
            </a:pPr>
            <a:r>
              <a:rPr lang="en-US" sz="2800" noProof="0" dirty="0"/>
              <a:t>Real time</a:t>
            </a:r>
          </a:p>
        </p:txBody>
      </p:sp>
    </p:spTree>
    <p:extLst>
      <p:ext uri="{BB962C8B-B14F-4D97-AF65-F5344CB8AC3E}">
        <p14:creationId xmlns:p14="http://schemas.microsoft.com/office/powerpoint/2010/main" val="374167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9614-9138-8BC6-96B8-2CD752C26B8A}"/>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sz="3400" dirty="0"/>
              <a:t>Scheduling Algorithm Goals</a:t>
            </a:r>
            <a:endParaRPr lang="en-US" sz="2600" dirty="0"/>
          </a:p>
        </p:txBody>
      </p:sp>
      <p:sp>
        <p:nvSpPr>
          <p:cNvPr id="3" name="Content Placeholder 2">
            <a:extLst>
              <a:ext uri="{FF2B5EF4-FFF2-40B4-BE49-F238E27FC236}">
                <a16:creationId xmlns:a16="http://schemas.microsoft.com/office/drawing/2014/main" id="{A61E123F-9D36-4175-7977-53BFB360DFF2}"/>
              </a:ext>
            </a:extLst>
          </p:cNvPr>
          <p:cNvSpPr>
            <a:spLocks noGrp="1"/>
          </p:cNvSpPr>
          <p:nvPr>
            <p:ph sz="quarter" idx="13"/>
          </p:nvPr>
        </p:nvSpPr>
        <p:spPr>
          <a:xfrm>
            <a:off x="561075" y="993421"/>
            <a:ext cx="11114988" cy="1990733"/>
          </a:xfrm>
        </p:spPr>
        <p:txBody>
          <a:bodyPr wrap="square" lIns="0" tIns="18000" rIns="0" bIns="18000" anchor="ctr" anchorCtr="0">
            <a:spAutoFit/>
          </a:bodyPr>
          <a:lstStyle/>
          <a:p>
            <a:pPr marL="342900" indent="-342900">
              <a:spcBef>
                <a:spcPts val="600"/>
              </a:spcBef>
            </a:pPr>
            <a:r>
              <a:rPr lang="en-US" sz="2800" noProof="0" dirty="0"/>
              <a:t>Different goals for different systems</a:t>
            </a:r>
          </a:p>
          <a:p>
            <a:pPr marL="829818" lvl="1" indent="-342900"/>
            <a:r>
              <a:rPr lang="en-US" sz="2800" noProof="0" dirty="0"/>
              <a:t>Batch</a:t>
            </a:r>
          </a:p>
          <a:p>
            <a:pPr marL="829818" lvl="1" indent="-342900"/>
            <a:r>
              <a:rPr lang="en-US" sz="2800" noProof="0" dirty="0"/>
              <a:t>Interactive</a:t>
            </a:r>
          </a:p>
          <a:p>
            <a:pPr marL="829818" lvl="1" indent="-342900"/>
            <a:r>
              <a:rPr lang="en-US" sz="2800" noProof="0" dirty="0"/>
              <a:t>Real time</a:t>
            </a:r>
          </a:p>
        </p:txBody>
      </p:sp>
      <p:sp>
        <p:nvSpPr>
          <p:cNvPr id="7" name="Content Placeholder 6">
            <a:extLst>
              <a:ext uri="{FF2B5EF4-FFF2-40B4-BE49-F238E27FC236}">
                <a16:creationId xmlns:a16="http://schemas.microsoft.com/office/drawing/2014/main" id="{C5DEEDB4-197E-C189-77F1-DFE84F195E07}"/>
              </a:ext>
            </a:extLst>
          </p:cNvPr>
          <p:cNvSpPr>
            <a:spLocks noGrp="1"/>
          </p:cNvSpPr>
          <p:nvPr>
            <p:ph sz="quarter" idx="17"/>
          </p:nvPr>
        </p:nvSpPr>
        <p:spPr>
          <a:xfrm>
            <a:off x="561075" y="3095064"/>
            <a:ext cx="11114987" cy="1990733"/>
          </a:xfrm>
        </p:spPr>
        <p:txBody>
          <a:bodyPr wrap="square" lIns="0" tIns="18000" rIns="0" bIns="18000" anchor="ctr" anchorCtr="0">
            <a:spAutoFit/>
          </a:bodyPr>
          <a:lstStyle/>
          <a:p>
            <a:pPr marL="342900" indent="-342900">
              <a:spcBef>
                <a:spcPts val="600"/>
              </a:spcBef>
            </a:pPr>
            <a:r>
              <a:rPr lang="en-US" sz="2800" noProof="0" dirty="0"/>
              <a:t>All systems: </a:t>
            </a:r>
          </a:p>
          <a:p>
            <a:pPr marL="829818" lvl="1" indent="-342900"/>
            <a:r>
              <a:rPr lang="en-US" sz="2800" noProof="0" dirty="0"/>
              <a:t>Fairness - giving each process a fair share of the </a:t>
            </a:r>
            <a:r>
              <a:rPr lang="en-US" sz="2800" spc="-300" noProof="0" dirty="0"/>
              <a:t>C P </a:t>
            </a:r>
            <a:r>
              <a:rPr lang="en-US" sz="2800" noProof="0" dirty="0"/>
              <a:t>U </a:t>
            </a:r>
          </a:p>
          <a:p>
            <a:pPr marL="829818" lvl="1" indent="-342900"/>
            <a:r>
              <a:rPr lang="en-US" sz="2800" noProof="0" dirty="0"/>
              <a:t>Policy enforcement - seeing that stated policy is carried out </a:t>
            </a:r>
          </a:p>
          <a:p>
            <a:pPr marL="829818" lvl="1" indent="-342900"/>
            <a:r>
              <a:rPr lang="en-US" sz="2800" noProof="0" dirty="0"/>
              <a:t>Balance - keeping all parts of the system busy</a:t>
            </a:r>
          </a:p>
        </p:txBody>
      </p:sp>
    </p:spTree>
    <p:extLst>
      <p:ext uri="{BB962C8B-B14F-4D97-AF65-F5344CB8AC3E}">
        <p14:creationId xmlns:p14="http://schemas.microsoft.com/office/powerpoint/2010/main" val="2480326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F2C50DE-AA1E-52F4-8DA4-C59D97145E46}"/>
              </a:ext>
            </a:extLst>
          </p:cNvPr>
          <p:cNvSpPr>
            <a:spLocks noGrp="1" noChangeArrowheads="1"/>
          </p:cNvSpPr>
          <p:nvPr>
            <p:ph type="title"/>
          </p:nvPr>
        </p:nvSpPr>
        <p:spPr>
          <a:xfrm>
            <a:off x="2514600" y="214313"/>
            <a:ext cx="7696200" cy="576262"/>
          </a:xfrm>
        </p:spPr>
        <p:txBody>
          <a:bodyPr/>
          <a:lstStyle/>
          <a:p>
            <a:pPr eaLnBrk="1" hangingPunct="1"/>
            <a:r>
              <a:rPr lang="en-US" altLang="en-US"/>
              <a:t>Scheduling Criteria</a:t>
            </a:r>
          </a:p>
        </p:txBody>
      </p:sp>
      <p:sp>
        <p:nvSpPr>
          <p:cNvPr id="19459" name="Rectangle 3">
            <a:extLst>
              <a:ext uri="{FF2B5EF4-FFF2-40B4-BE49-F238E27FC236}">
                <a16:creationId xmlns:a16="http://schemas.microsoft.com/office/drawing/2014/main" id="{A2590F17-609C-E172-76D0-FC92EB861908}"/>
              </a:ext>
            </a:extLst>
          </p:cNvPr>
          <p:cNvSpPr>
            <a:spLocks noGrp="1" noChangeArrowheads="1"/>
          </p:cNvSpPr>
          <p:nvPr>
            <p:ph type="body" idx="1"/>
          </p:nvPr>
        </p:nvSpPr>
        <p:spPr>
          <a:xfrm>
            <a:off x="1463040" y="1246188"/>
            <a:ext cx="8829040" cy="4959350"/>
          </a:xfrm>
        </p:spPr>
        <p:txBody>
          <a:bodyPr/>
          <a:lstStyle/>
          <a:p>
            <a:r>
              <a:rPr lang="en-US" altLang="en-US" sz="2400" b="1" dirty="0"/>
              <a:t>CPU utilization </a:t>
            </a:r>
            <a:r>
              <a:rPr lang="en-US" altLang="en-US" sz="2400" dirty="0"/>
              <a:t>– keep the CPU as busy as possible</a:t>
            </a:r>
          </a:p>
          <a:p>
            <a:r>
              <a:rPr lang="en-US" altLang="en-US" sz="2400" b="1" dirty="0"/>
              <a:t>Throughput</a:t>
            </a:r>
            <a:r>
              <a:rPr lang="en-US" altLang="en-US" sz="2400" dirty="0"/>
              <a:t> – # of processes that complete their execution per time unit</a:t>
            </a:r>
          </a:p>
          <a:p>
            <a:r>
              <a:rPr lang="en-US" altLang="en-US" sz="2400" b="1" dirty="0"/>
              <a:t>Turnaround time </a:t>
            </a:r>
            <a:r>
              <a:rPr lang="en-US" altLang="en-US" sz="2400" dirty="0"/>
              <a:t>– amount of time to execute a particular process</a:t>
            </a:r>
          </a:p>
          <a:p>
            <a:r>
              <a:rPr lang="en-US" altLang="en-US" sz="2400" b="1" dirty="0"/>
              <a:t>Waiting time </a:t>
            </a:r>
            <a:r>
              <a:rPr lang="en-US" altLang="en-US" sz="2400" dirty="0"/>
              <a:t>– amount of time a process has been waiting in the ready queue</a:t>
            </a:r>
          </a:p>
          <a:p>
            <a:r>
              <a:rPr lang="en-US" altLang="en-US" sz="2400" b="1" dirty="0"/>
              <a:t>Response time </a:t>
            </a:r>
            <a:r>
              <a:rPr lang="en-US" altLang="en-US" sz="2400" dirty="0"/>
              <a:t>– amount of time it takes from when a request was submitted until the first response is produced, not output  (for time-sharing environment)</a:t>
            </a:r>
          </a:p>
        </p:txBody>
      </p:sp>
    </p:spTree>
    <p:extLst>
      <p:ext uri="{BB962C8B-B14F-4D97-AF65-F5344CB8AC3E}">
        <p14:creationId xmlns:p14="http://schemas.microsoft.com/office/powerpoint/2010/main" val="711165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9614-9138-8BC6-96B8-2CD752C26B8A}"/>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altLang="en-US" sz="3400" noProof="0" dirty="0"/>
              <a:t>Batch Systems</a:t>
            </a:r>
            <a:endParaRPr lang="en-US" sz="2600" dirty="0"/>
          </a:p>
        </p:txBody>
      </p:sp>
      <p:pic>
        <p:nvPicPr>
          <p:cNvPr id="4" name="Picture 3" descr="A close-up of microprocessor cabinets on either side in a data center.">
            <a:extLst>
              <a:ext uri="{FF2B5EF4-FFF2-40B4-BE49-F238E27FC236}">
                <a16:creationId xmlns:a16="http://schemas.microsoft.com/office/drawing/2014/main" id="{829409E5-ECDF-673A-8A38-DD50152AEE22}"/>
              </a:ext>
            </a:extLst>
          </p:cNvPr>
          <p:cNvPicPr>
            <a:picLocks noChangeAspect="1"/>
          </p:cNvPicPr>
          <p:nvPr/>
        </p:nvPicPr>
        <p:blipFill>
          <a:blip r:embed="rId3"/>
          <a:stretch>
            <a:fillRect/>
          </a:stretch>
        </p:blipFill>
        <p:spPr>
          <a:xfrm>
            <a:off x="3910150" y="991823"/>
            <a:ext cx="4371700" cy="2914469"/>
          </a:xfrm>
          <a:prstGeom prst="rect">
            <a:avLst/>
          </a:prstGeom>
        </p:spPr>
      </p:pic>
      <p:sp>
        <p:nvSpPr>
          <p:cNvPr id="3" name="Content Placeholder 2">
            <a:extLst>
              <a:ext uri="{FF2B5EF4-FFF2-40B4-BE49-F238E27FC236}">
                <a16:creationId xmlns:a16="http://schemas.microsoft.com/office/drawing/2014/main" id="{A61E123F-9D36-4175-7977-53BFB360DFF2}"/>
              </a:ext>
            </a:extLst>
          </p:cNvPr>
          <p:cNvSpPr>
            <a:spLocks noGrp="1"/>
          </p:cNvSpPr>
          <p:nvPr>
            <p:ph sz="quarter" idx="13"/>
          </p:nvPr>
        </p:nvSpPr>
        <p:spPr>
          <a:xfrm>
            <a:off x="3910150" y="4017856"/>
            <a:ext cx="1596498" cy="221018"/>
          </a:xfrm>
        </p:spPr>
        <p:txBody>
          <a:bodyPr wrap="square" lIns="0" tIns="18000" rIns="0" bIns="18000" anchor="ctr" anchorCtr="0">
            <a:spAutoFit/>
          </a:bodyPr>
          <a:lstStyle/>
          <a:p>
            <a:pPr marL="0" indent="0">
              <a:spcBef>
                <a:spcPts val="600"/>
              </a:spcBef>
              <a:buNone/>
            </a:pPr>
            <a:r>
              <a:rPr lang="en-US" sz="1200" dirty="0" err="1">
                <a:effectLst/>
                <a:latin typeface="Arial" panose="020B0604020202020204" pitchFamily="34" charset="0"/>
                <a:ea typeface="Calibri" panose="020F0502020204030204" pitchFamily="34" charset="0"/>
                <a:cs typeface="Arial" panose="020B0604020202020204" pitchFamily="34" charset="0"/>
              </a:rPr>
              <a:t>Scanrail</a:t>
            </a:r>
            <a:r>
              <a:rPr lang="en-US" sz="1200" dirty="0">
                <a:effectLst/>
                <a:latin typeface="Arial" panose="020B0604020202020204" pitchFamily="34" charset="0"/>
                <a:ea typeface="Calibri" panose="020F0502020204030204" pitchFamily="34" charset="0"/>
                <a:cs typeface="Arial" panose="020B0604020202020204" pitchFamily="34" charset="0"/>
              </a:rPr>
              <a:t>/123</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Calibri" panose="020F0502020204030204" pitchFamily="34" charset="0"/>
                <a:cs typeface="Arial" panose="020B0604020202020204" pitchFamily="34" charset="0"/>
              </a:rPr>
              <a:t>R</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Calibri" panose="020F0502020204030204" pitchFamily="34" charset="0"/>
                <a:cs typeface="Arial" panose="020B0604020202020204" pitchFamily="34" charset="0"/>
              </a:rPr>
              <a:t>F </a:t>
            </a:r>
            <a:endParaRPr lang="en-US" sz="1200"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C5DEEDB4-197E-C189-77F1-DFE84F195E07}"/>
              </a:ext>
            </a:extLst>
          </p:cNvPr>
          <p:cNvSpPr>
            <a:spLocks noGrp="1"/>
          </p:cNvSpPr>
          <p:nvPr>
            <p:ph sz="quarter" idx="17"/>
          </p:nvPr>
        </p:nvSpPr>
        <p:spPr>
          <a:xfrm>
            <a:off x="538506" y="4504427"/>
            <a:ext cx="11114987" cy="1298235"/>
          </a:xfrm>
        </p:spPr>
        <p:txBody>
          <a:bodyPr wrap="square" lIns="0" tIns="18000" rIns="0" bIns="18000" anchor="ctr" anchorCtr="0">
            <a:spAutoFit/>
          </a:bodyPr>
          <a:lstStyle/>
          <a:p>
            <a:pPr marL="342900" indent="-342900">
              <a:spcBef>
                <a:spcPts val="600"/>
              </a:spcBef>
            </a:pPr>
            <a:r>
              <a:rPr lang="en-US" sz="2400" dirty="0"/>
              <a:t>Throughput : maximize jobs per hour</a:t>
            </a:r>
          </a:p>
          <a:p>
            <a:pPr marL="342900" indent="-342900">
              <a:spcBef>
                <a:spcPts val="600"/>
              </a:spcBef>
            </a:pPr>
            <a:r>
              <a:rPr lang="en-US" sz="2400" dirty="0"/>
              <a:t>Turnaround time : minimize time between submission and termination</a:t>
            </a:r>
          </a:p>
          <a:p>
            <a:pPr marL="342900" indent="-342900">
              <a:spcBef>
                <a:spcPts val="600"/>
              </a:spcBef>
            </a:pPr>
            <a:r>
              <a:rPr lang="en-US" sz="2400" spc="-350" dirty="0"/>
              <a:t>C P </a:t>
            </a:r>
            <a:r>
              <a:rPr lang="en-US" sz="2400" dirty="0"/>
              <a:t>U utilization : keeping the </a:t>
            </a:r>
            <a:r>
              <a:rPr lang="en-US" sz="2400" spc="-350" dirty="0"/>
              <a:t>C P </a:t>
            </a:r>
            <a:r>
              <a:rPr lang="en-US" sz="2400" dirty="0"/>
              <a:t>U busy all the time</a:t>
            </a:r>
          </a:p>
        </p:txBody>
      </p:sp>
    </p:spTree>
    <p:extLst>
      <p:ext uri="{BB962C8B-B14F-4D97-AF65-F5344CB8AC3E}">
        <p14:creationId xmlns:p14="http://schemas.microsoft.com/office/powerpoint/2010/main" val="1689100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5"/>
            <a:ext cx="11114987" cy="559572"/>
          </a:xfrm>
        </p:spPr>
        <p:txBody>
          <a:bodyPr wrap="square" lIns="0" tIns="18000" rIns="0" bIns="18000" anchor="ctr" anchorCtr="0">
            <a:spAutoFit/>
          </a:bodyPr>
          <a:lstStyle/>
          <a:p>
            <a:r>
              <a:rPr lang="en-US" sz="3400" noProof="0" dirty="0"/>
              <a:t>First-Come First-Served</a:t>
            </a:r>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499580" y="1209240"/>
            <a:ext cx="11346056" cy="2929451"/>
          </a:xfrm>
        </p:spPr>
        <p:txBody>
          <a:bodyPr wrap="square" lIns="0" tIns="18000" rIns="0" bIns="18000" anchor="ctr" anchorCtr="0">
            <a:spAutoFit/>
          </a:bodyPr>
          <a:lstStyle/>
          <a:p>
            <a:pPr marL="342900" indent="-342900">
              <a:spcBef>
                <a:spcPts val="600"/>
              </a:spcBef>
            </a:pPr>
            <a:r>
              <a:rPr lang="en-US" sz="2800" noProof="0" dirty="0"/>
              <a:t>Process jobs in order of their arrival</a:t>
            </a:r>
          </a:p>
          <a:p>
            <a:pPr marL="342900" indent="-342900">
              <a:spcBef>
                <a:spcPts val="600"/>
              </a:spcBef>
            </a:pPr>
            <a:r>
              <a:rPr lang="en-US" sz="2800" noProof="0" dirty="0"/>
              <a:t>Non-preemptive</a:t>
            </a:r>
          </a:p>
          <a:p>
            <a:pPr marL="342900" indent="-342900">
              <a:spcBef>
                <a:spcPts val="600"/>
              </a:spcBef>
            </a:pPr>
            <a:r>
              <a:rPr lang="en-US" sz="2800" noProof="0" dirty="0"/>
              <a:t>Single Process Queue</a:t>
            </a:r>
          </a:p>
          <a:p>
            <a:pPr marL="829818" lvl="1" indent="-342900"/>
            <a:r>
              <a:rPr lang="en-US" sz="2800" noProof="0" dirty="0"/>
              <a:t>New jobs or blocking processes are added to the end of the queue</a:t>
            </a:r>
          </a:p>
          <a:p>
            <a:pPr marL="342900" indent="-342900">
              <a:spcBef>
                <a:spcPts val="600"/>
              </a:spcBef>
            </a:pPr>
            <a:r>
              <a:rPr lang="en-US" sz="2800" noProof="0" dirty="0"/>
              <a:t>“Convoy Effect” if only few </a:t>
            </a:r>
            <a:r>
              <a:rPr lang="en-US" sz="2800" spc="-350" noProof="0" dirty="0"/>
              <a:t>C P </a:t>
            </a:r>
            <a:r>
              <a:rPr lang="en-US" sz="2800" noProof="0" dirty="0"/>
              <a:t>U bound and many I/O bound processes</a:t>
            </a:r>
          </a:p>
        </p:txBody>
      </p:sp>
    </p:spTree>
    <p:extLst>
      <p:ext uri="{BB962C8B-B14F-4D97-AF65-F5344CB8AC3E}">
        <p14:creationId xmlns:p14="http://schemas.microsoft.com/office/powerpoint/2010/main" val="3227796685"/>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5159</TotalTime>
  <Words>2722</Words>
  <Application>Microsoft Office PowerPoint</Application>
  <PresentationFormat>Widescreen</PresentationFormat>
  <Paragraphs>328</Paragraphs>
  <Slides>36</Slides>
  <Notes>32</Notes>
  <HiddenSlides>1</HiddenSlides>
  <MMClips>0</MMClips>
  <ScaleCrop>false</ScaleCrop>
  <HeadingPairs>
    <vt:vector size="8" baseType="variant">
      <vt:variant>
        <vt:lpstr>Fonts Used</vt:lpstr>
      </vt:variant>
      <vt:variant>
        <vt:i4>13</vt:i4>
      </vt:variant>
      <vt:variant>
        <vt:lpstr>Theme</vt:lpstr>
      </vt:variant>
      <vt:variant>
        <vt:i4>20</vt:i4>
      </vt:variant>
      <vt:variant>
        <vt:lpstr>Embedded OLE Servers</vt:lpstr>
      </vt:variant>
      <vt:variant>
        <vt:i4>1</vt:i4>
      </vt:variant>
      <vt:variant>
        <vt:lpstr>Slide Titles</vt:lpstr>
      </vt:variant>
      <vt:variant>
        <vt:i4>36</vt:i4>
      </vt:variant>
    </vt:vector>
  </HeadingPairs>
  <TitlesOfParts>
    <vt:vector size="70" baseType="lpstr">
      <vt:lpstr>Arial</vt:lpstr>
      <vt:lpstr>STIXMath-Regular</vt:lpstr>
      <vt:lpstr>Verdana</vt:lpstr>
      <vt:lpstr>PalatinoLTStd-Italic</vt:lpstr>
      <vt:lpstr>Helvetica</vt:lpstr>
      <vt:lpstr>MS PGothic</vt:lpstr>
      <vt:lpstr>Monotype Sorts</vt:lpstr>
      <vt:lpstr>Wingdings</vt:lpstr>
      <vt:lpstr>Times New Roman</vt:lpstr>
      <vt:lpstr>Lucida Grande</vt:lpstr>
      <vt:lpstr>Webdings</vt:lpstr>
      <vt:lpstr>Courier New</vt:lpstr>
      <vt:lpstr>PalatinoLTStd-Roman</vt:lpstr>
      <vt:lpstr>USHE</vt:lpstr>
      <vt:lpstr>USHE_slide options</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os-8</vt:lpstr>
      <vt:lpstr>Equation</vt:lpstr>
      <vt:lpstr>Modern Operating Systems</vt:lpstr>
      <vt:lpstr>Introduction to Scheduling Process Behavior</vt:lpstr>
      <vt:lpstr>Process State Revisited</vt:lpstr>
      <vt:lpstr>When to Schedule?</vt:lpstr>
      <vt:lpstr>Categories of Scheduling Algorithms</vt:lpstr>
      <vt:lpstr>Scheduling Algorithm Goals</vt:lpstr>
      <vt:lpstr>Scheduling Criteria</vt:lpstr>
      <vt:lpstr>Batch Systems</vt:lpstr>
      <vt:lpstr>First-Come First-Served</vt:lpstr>
      <vt:lpstr>First- Come, First-Served (FCFS) Scheduling</vt:lpstr>
      <vt:lpstr>Shortest-Job-First (SJF) Scheduling</vt:lpstr>
      <vt:lpstr>Example of SJF</vt:lpstr>
      <vt:lpstr>Interactive Systems</vt:lpstr>
      <vt:lpstr>Round Robin Scheduling</vt:lpstr>
      <vt:lpstr>Example of RR with Time Quantum = 4</vt:lpstr>
      <vt:lpstr>Time Quantum and Context Switch Time</vt:lpstr>
      <vt:lpstr>Priority Scheduling (1 of 2)</vt:lpstr>
      <vt:lpstr>Example of Priority Scheduling</vt:lpstr>
      <vt:lpstr>Shortest Process Next</vt:lpstr>
      <vt:lpstr>Example of SJF</vt:lpstr>
      <vt:lpstr>Determining Length of Next CPU Burst</vt:lpstr>
      <vt:lpstr>Guaranteed Scheduling</vt:lpstr>
      <vt:lpstr>Lottery Scheduling</vt:lpstr>
      <vt:lpstr>Policy versus. Mechanism</vt:lpstr>
      <vt:lpstr>Real Time Systems (1 of 3)</vt:lpstr>
      <vt:lpstr>Priority-based Scheduling</vt:lpstr>
      <vt:lpstr>Rate Montonic Scheduling</vt:lpstr>
      <vt:lpstr>Missed Deadlines with Rate Monotonic Scheduling</vt:lpstr>
      <vt:lpstr>Earliest Deadline First Scheduling (EDF)</vt:lpstr>
      <vt:lpstr>Scheduling Algorithm Goals</vt:lpstr>
      <vt:lpstr>POSIX Real-Time Scheduling</vt:lpstr>
      <vt:lpstr>POSIX Real-Time Scheduling API</vt:lpstr>
      <vt:lpstr>POSIX Real-Time Scheduling API (Cont.)</vt:lpstr>
      <vt:lpstr>Multiple-Processor Scheduling</vt:lpstr>
      <vt:lpstr>Multiple-Processor Scheduling – Load Balancing</vt:lpstr>
      <vt:lpstr>Modern Operating Systems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2</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code snippets. When listening to code, you may need to go character by character to hear all punctuation symbols.</dc:description>
  <cp:lastModifiedBy>Springer, Tom</cp:lastModifiedBy>
  <cp:revision>483</cp:revision>
  <dcterms:modified xsi:type="dcterms:W3CDTF">2025-09-29T17:55:58Z</dcterms:modified>
</cp:coreProperties>
</file>